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0" r:id="rId2"/>
    <p:sldId id="306" r:id="rId3"/>
    <p:sldId id="307" r:id="rId4"/>
    <p:sldId id="308" r:id="rId5"/>
    <p:sldId id="309" r:id="rId6"/>
    <p:sldId id="319" r:id="rId7"/>
    <p:sldId id="313" r:id="rId8"/>
    <p:sldId id="314" r:id="rId9"/>
    <p:sldId id="315" r:id="rId10"/>
    <p:sldId id="316" r:id="rId11"/>
    <p:sldId id="311" r:id="rId12"/>
    <p:sldId id="312" r:id="rId13"/>
    <p:sldId id="317" r:id="rId14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1B5B"/>
    <a:srgbClr val="381850"/>
    <a:srgbClr val="0033CC"/>
    <a:srgbClr val="FF9900"/>
    <a:srgbClr val="FF00FF"/>
    <a:srgbClr val="CC99FF"/>
    <a:srgbClr val="CCFFCC"/>
    <a:srgbClr val="CC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90" autoAdjust="0"/>
    <p:restoredTop sz="94660"/>
  </p:normalViewPr>
  <p:slideViewPr>
    <p:cSldViewPr>
      <p:cViewPr>
        <p:scale>
          <a:sx n="100" d="100"/>
          <a:sy n="100" d="100"/>
        </p:scale>
        <p:origin x="-252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 sz="1800">
                <a:latin typeface="Cambria" pitchFamily="18" charset="0"/>
              </a:defRPr>
            </a:pPr>
            <a:r>
              <a:rPr lang="en-US" sz="1800" dirty="0">
                <a:solidFill>
                  <a:srgbClr val="0070C0"/>
                </a:solidFill>
                <a:latin typeface="Cambria" pitchFamily="18" charset="0"/>
              </a:rPr>
              <a:t>OŚWIADCZENIA 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201</a:t>
            </a:r>
            <a:r>
              <a:rPr lang="pl-PL" sz="1800" dirty="0" smtClean="0">
                <a:solidFill>
                  <a:srgbClr val="0070C0"/>
                </a:solidFill>
                <a:latin typeface="Cambria" pitchFamily="18" charset="0"/>
              </a:rPr>
              <a:t>6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Cambria" pitchFamily="18" charset="0"/>
              </a:rPr>
              <a:t>r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.</a:t>
            </a:r>
            <a:r>
              <a:rPr lang="pl-PL" sz="1800" baseline="0" dirty="0" smtClean="0">
                <a:solidFill>
                  <a:srgbClr val="0070C0"/>
                </a:solidFill>
                <a:latin typeface="Cambria" pitchFamily="18" charset="0"/>
              </a:rPr>
              <a:t> (1 314 127)</a:t>
            </a:r>
            <a:endParaRPr lang="en-US" sz="1800" dirty="0">
              <a:solidFill>
                <a:srgbClr val="0070C0"/>
              </a:solidFill>
              <a:latin typeface="Cambria" pitchFamily="18" charset="0"/>
            </a:endParaRPr>
          </a:p>
        </c:rich>
      </c:tx>
      <c:layout/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</c:title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OŚWIADCZENIA 2016 r.</c:v>
                </c:pt>
              </c:strCache>
            </c:strRef>
          </c:tx>
          <c:dPt>
            <c:idx val="8"/>
            <c:spPr>
              <a:solidFill>
                <a:schemeClr val="accent1">
                  <a:lumMod val="20000"/>
                  <a:lumOff val="80000"/>
                </a:schemeClr>
              </a:solidFill>
            </c:spPr>
          </c:dPt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200" b="1">
                      <a:solidFill>
                        <a:srgbClr val="C0000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Arkusz1!$A$2:$A$17</c:f>
              <c:strCache>
                <c:ptCount val="16"/>
                <c:pt idx="0">
                  <c:v>łódzkie</c:v>
                </c:pt>
                <c:pt idx="1">
                  <c:v>małopolskie</c:v>
                </c:pt>
                <c:pt idx="2">
                  <c:v>mazowieckie</c:v>
                </c:pt>
                <c:pt idx="3">
                  <c:v>opolskie</c:v>
                </c:pt>
                <c:pt idx="4">
                  <c:v>warmińsko-mazurskie</c:v>
                </c:pt>
                <c:pt idx="5">
                  <c:v>wielkopolskie</c:v>
                </c:pt>
                <c:pt idx="6">
                  <c:v>zachodniopomorskie</c:v>
                </c:pt>
                <c:pt idx="7">
                  <c:v>dolnośląskie</c:v>
                </c:pt>
                <c:pt idx="8">
                  <c:v>kujawsko-pomorskie (3,69%)-11 miejsce</c:v>
                </c:pt>
                <c:pt idx="9">
                  <c:v>lubelskie</c:v>
                </c:pt>
                <c:pt idx="10">
                  <c:v>lubuskie</c:v>
                </c:pt>
                <c:pt idx="11">
                  <c:v>podkarpackie</c:v>
                </c:pt>
                <c:pt idx="12">
                  <c:v>podlaskie</c:v>
                </c:pt>
                <c:pt idx="13">
                  <c:v>pomorskie</c:v>
                </c:pt>
                <c:pt idx="14">
                  <c:v>śląskie</c:v>
                </c:pt>
                <c:pt idx="15">
                  <c:v>świętokrzyskie</c:v>
                </c:pt>
              </c:strCache>
            </c:strRef>
          </c:cat>
          <c:val>
            <c:numRef>
              <c:f>Arkusz1!$B$2:$B$17</c:f>
              <c:numCache>
                <c:formatCode>General</c:formatCode>
                <c:ptCount val="16"/>
                <c:pt idx="0">
                  <c:v>99398</c:v>
                </c:pt>
                <c:pt idx="1">
                  <c:v>101407</c:v>
                </c:pt>
                <c:pt idx="2">
                  <c:v>369463</c:v>
                </c:pt>
                <c:pt idx="3">
                  <c:v>23812</c:v>
                </c:pt>
                <c:pt idx="4">
                  <c:v>8997</c:v>
                </c:pt>
                <c:pt idx="5">
                  <c:v>126972</c:v>
                </c:pt>
                <c:pt idx="6">
                  <c:v>55604</c:v>
                </c:pt>
                <c:pt idx="7">
                  <c:v>134862</c:v>
                </c:pt>
                <c:pt idx="8">
                  <c:v>48517</c:v>
                </c:pt>
                <c:pt idx="9">
                  <c:v>75114</c:v>
                </c:pt>
                <c:pt idx="10">
                  <c:v>67648</c:v>
                </c:pt>
                <c:pt idx="11">
                  <c:v>11162</c:v>
                </c:pt>
                <c:pt idx="12">
                  <c:v>9483</c:v>
                </c:pt>
                <c:pt idx="13">
                  <c:v>67395</c:v>
                </c:pt>
                <c:pt idx="14">
                  <c:v>85694</c:v>
                </c:pt>
                <c:pt idx="15">
                  <c:v>28599</c:v>
                </c:pt>
              </c:numCache>
            </c:numRef>
          </c:val>
        </c:ser>
        <c:firstSliceAng val="0"/>
      </c:pieChart>
    </c:plotArea>
    <c:legend>
      <c:legendPos val="r"/>
      <c:legendEntry>
        <c:idx val="8"/>
        <c:txPr>
          <a:bodyPr/>
          <a:lstStyle/>
          <a:p>
            <a:pPr>
              <a:defRPr sz="900" b="1">
                <a:solidFill>
                  <a:srgbClr val="C0000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75673761482940005"/>
          <c:y val="0.16088625010583402"/>
          <c:w val="0.17204293799212819"/>
          <c:h val="0.77720127089377788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9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0.19311630577427824"/>
          <c:y val="3.4375000000000051E-2"/>
          <c:w val="0.59775869422572192"/>
          <c:h val="0.84093233267716561"/>
        </c:manualLayout>
      </c:layout>
      <c:barChart>
        <c:barDir val="bar"/>
        <c:grouping val="clustered"/>
        <c:ser>
          <c:idx val="1"/>
          <c:order val="1"/>
          <c:tx>
            <c:strRef>
              <c:f>Arkusz1!$C$1</c:f>
              <c:strCache>
                <c:ptCount val="1"/>
                <c:pt idx="0">
                  <c:v>udział w %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0477383701040878E-2"/>
                  <c:y val="-3.2660980055715058E-3"/>
                </c:manualLayout>
              </c:layout>
              <c:showVal val="1"/>
            </c:dLbl>
            <c:dLbl>
              <c:idx val="1"/>
              <c:layout>
                <c:manualLayout>
                  <c:x val="-4.6297511422183513E-3"/>
                  <c:y val="5.5601170128607314E-3"/>
                </c:manualLayout>
              </c:layout>
              <c:showVal val="1"/>
            </c:dLbl>
            <c:dLbl>
              <c:idx val="2"/>
              <c:layout>
                <c:manualLayout>
                  <c:x val="-4.6296296296296996E-3"/>
                  <c:y val="5.1671092636470465E-3"/>
                </c:manualLayout>
              </c:layout>
              <c:showVal val="1"/>
            </c:dLbl>
            <c:dLbl>
              <c:idx val="3"/>
              <c:layout>
                <c:manualLayout>
                  <c:x val="-4.6298726548070403E-3"/>
                  <c:y val="2.0182132262818813E-3"/>
                </c:manualLayout>
              </c:layout>
              <c:showVal val="1"/>
            </c:dLbl>
            <c:dLbl>
              <c:idx val="4"/>
              <c:layout>
                <c:manualLayout>
                  <c:x val="3.0860552153203452E-3"/>
                  <c:y val="-6.1634056611001883E-5"/>
                </c:manualLayout>
              </c:layout>
              <c:showVal val="1"/>
            </c:dLbl>
            <c:dLbl>
              <c:idx val="5"/>
              <c:layout>
                <c:manualLayout>
                  <c:x val="3.0861767279090594E-3"/>
                  <c:y val="-6.5090397824874979E-4"/>
                </c:manualLayout>
              </c:layout>
              <c:showVal val="1"/>
            </c:dLbl>
            <c:dLbl>
              <c:idx val="6"/>
              <c:layout>
                <c:manualLayout>
                  <c:x val="-4.6296296296296719E-3"/>
                  <c:y val="-3.0696177214107208E-3"/>
                </c:manualLayout>
              </c:layout>
              <c:showVal val="1"/>
            </c:dLbl>
            <c:numFmt formatCode="0.00%" sourceLinked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050" b="1">
                    <a:solidFill>
                      <a:schemeClr val="tx2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Arkusz1!$A$2:$A$7</c:f>
              <c:strCache>
                <c:ptCount val="6"/>
                <c:pt idx="0">
                  <c:v>Ukraina</c:v>
                </c:pt>
                <c:pt idx="1">
                  <c:v>Mołdowa</c:v>
                </c:pt>
                <c:pt idx="2">
                  <c:v>Białoruś</c:v>
                </c:pt>
                <c:pt idx="3">
                  <c:v>Gruzja</c:v>
                </c:pt>
                <c:pt idx="4">
                  <c:v>Rosja</c:v>
                </c:pt>
                <c:pt idx="5">
                  <c:v>Armenia</c:v>
                </c:pt>
              </c:strCache>
            </c:strRef>
          </c:cat>
          <c:val>
            <c:numRef>
              <c:f>Arkusz1!$C$2:$C$7</c:f>
              <c:numCache>
                <c:formatCode>0.000000%</c:formatCode>
                <c:ptCount val="6"/>
                <c:pt idx="0">
                  <c:v>0.93149999999999999</c:v>
                </c:pt>
                <c:pt idx="1">
                  <c:v>2.3E-2</c:v>
                </c:pt>
                <c:pt idx="2">
                  <c:v>2.8799999999999999E-2</c:v>
                </c:pt>
                <c:pt idx="3">
                  <c:v>1.2999999999999998E-2</c:v>
                </c:pt>
                <c:pt idx="4">
                  <c:v>2.8999999999999998E-3</c:v>
                </c:pt>
                <c:pt idx="5">
                  <c:v>8.0000000000000069E-4</c:v>
                </c:pt>
              </c:numCache>
            </c:numRef>
          </c:val>
        </c:ser>
        <c:ser>
          <c:idx val="0"/>
          <c:order val="0"/>
          <c:tx>
            <c:strRef>
              <c:f>Arkusz1!$B$1</c:f>
              <c:strCache>
                <c:ptCount val="1"/>
                <c:pt idx="0">
                  <c:v>Liczba spraw dot. zatrudniania cudzoziemców</c:v>
                </c:pt>
              </c:strCache>
            </c:strRef>
          </c:tx>
          <c:spPr>
            <a:solidFill>
              <a:srgbClr val="0070C0">
                <a:alpha val="66000"/>
              </a:srgbClr>
            </a:solidFill>
          </c:spPr>
          <c:dLbls>
            <c:spPr>
              <a:solidFill>
                <a:srgbClr val="92D050"/>
              </a:solidFill>
            </c:spPr>
            <c:txPr>
              <a:bodyPr/>
              <a:lstStyle/>
              <a:p>
                <a:pPr>
                  <a:defRPr sz="105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Arkusz1!$A$2:$A$7</c:f>
              <c:strCache>
                <c:ptCount val="6"/>
                <c:pt idx="0">
                  <c:v>Ukraina</c:v>
                </c:pt>
                <c:pt idx="1">
                  <c:v>Mołdowa</c:v>
                </c:pt>
                <c:pt idx="2">
                  <c:v>Białoruś</c:v>
                </c:pt>
                <c:pt idx="3">
                  <c:v>Gruzja</c:v>
                </c:pt>
                <c:pt idx="4">
                  <c:v>Rosja</c:v>
                </c:pt>
                <c:pt idx="5">
                  <c:v>Armenia</c:v>
                </c:pt>
              </c:strCache>
            </c:strRef>
          </c:cat>
          <c:val>
            <c:numRef>
              <c:f>Arkusz1!$B$2:$B$7</c:f>
              <c:numCache>
                <c:formatCode>General</c:formatCode>
                <c:ptCount val="6"/>
                <c:pt idx="0" formatCode="#,##0">
                  <c:v>59467</c:v>
                </c:pt>
                <c:pt idx="1">
                  <c:v>1470</c:v>
                </c:pt>
                <c:pt idx="2" formatCode="#,##0">
                  <c:v>1839</c:v>
                </c:pt>
                <c:pt idx="3">
                  <c:v>831</c:v>
                </c:pt>
                <c:pt idx="4">
                  <c:v>186</c:v>
                </c:pt>
                <c:pt idx="5">
                  <c:v>50</c:v>
                </c:pt>
              </c:numCache>
            </c:numRef>
          </c:val>
        </c:ser>
        <c:axId val="141557120"/>
        <c:axId val="141685888"/>
      </c:barChart>
      <c:catAx>
        <c:axId val="141557120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685888"/>
        <c:crosses val="autoZero"/>
        <c:auto val="1"/>
        <c:lblAlgn val="ctr"/>
        <c:lblOffset val="100"/>
      </c:catAx>
      <c:valAx>
        <c:axId val="141685888"/>
        <c:scaling>
          <c:orientation val="minMax"/>
        </c:scaling>
        <c:axPos val="b"/>
        <c:majorGridlines/>
        <c:numFmt formatCode="General" sourceLinked="0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557120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0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81235528285636027"/>
          <c:y val="0.14956182852111091"/>
          <c:w val="0.16634806065908428"/>
          <c:h val="0.2683541990799399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10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  <c:dispBlanksAs val="gap"/>
  </c:chart>
  <c:spPr>
    <a:noFill/>
  </c:spPr>
  <c:txPr>
    <a:bodyPr/>
    <a:lstStyle/>
    <a:p>
      <a:pPr>
        <a:defRPr sz="1800"/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0.19465952172645087"/>
          <c:y val="5.2792590764607933E-2"/>
          <c:w val="0.59775869422572192"/>
          <c:h val="0.84093233267716561"/>
        </c:manualLayout>
      </c:layout>
      <c:barChart>
        <c:barDir val="bar"/>
        <c:grouping val="clustered"/>
        <c:ser>
          <c:idx val="1"/>
          <c:order val="1"/>
          <c:tx>
            <c:strRef>
              <c:f>Arkusz1!$C$1</c:f>
              <c:strCache>
                <c:ptCount val="1"/>
                <c:pt idx="0">
                  <c:v>udział w %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1.0477383701040878E-2"/>
                  <c:y val="-3.2660980055715075E-3"/>
                </c:manualLayout>
              </c:layout>
              <c:showVal val="1"/>
            </c:dLbl>
            <c:dLbl>
              <c:idx val="1"/>
              <c:layout>
                <c:manualLayout>
                  <c:x val="-4.6297511422183513E-3"/>
                  <c:y val="5.5601170128607314E-3"/>
                </c:manualLayout>
              </c:layout>
              <c:showVal val="1"/>
            </c:dLbl>
            <c:dLbl>
              <c:idx val="2"/>
              <c:layout>
                <c:manualLayout>
                  <c:x val="-4.6296296296297014E-3"/>
                  <c:y val="5.1671092636470465E-3"/>
                </c:manualLayout>
              </c:layout>
              <c:showVal val="1"/>
            </c:dLbl>
            <c:dLbl>
              <c:idx val="3"/>
              <c:layout>
                <c:manualLayout>
                  <c:x val="-4.6298726548070403E-3"/>
                  <c:y val="2.0182132262818813E-3"/>
                </c:manualLayout>
              </c:layout>
              <c:showVal val="1"/>
            </c:dLbl>
            <c:dLbl>
              <c:idx val="4"/>
              <c:layout>
                <c:manualLayout>
                  <c:x val="3.0860552153203452E-3"/>
                  <c:y val="-6.1634056611001883E-5"/>
                </c:manualLayout>
              </c:layout>
              <c:showVal val="1"/>
            </c:dLbl>
            <c:dLbl>
              <c:idx val="5"/>
              <c:layout>
                <c:manualLayout>
                  <c:x val="3.0861767279090607E-3"/>
                  <c:y val="-6.5090397824875022E-4"/>
                </c:manualLayout>
              </c:layout>
              <c:showVal val="1"/>
            </c:dLbl>
            <c:dLbl>
              <c:idx val="6"/>
              <c:layout>
                <c:manualLayout>
                  <c:x val="-4.6296296296296745E-3"/>
                  <c:y val="-3.0696177214107226E-3"/>
                </c:manualLayout>
              </c:layout>
              <c:showVal val="1"/>
            </c:dLbl>
            <c:numFmt formatCode="0.00%" sourceLinked="0"/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100" b="1">
                    <a:solidFill>
                      <a:schemeClr val="tx2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Arkusz1!$A$2:$A$8</c:f>
              <c:strCache>
                <c:ptCount val="7"/>
                <c:pt idx="0">
                  <c:v>Ukraina</c:v>
                </c:pt>
                <c:pt idx="1">
                  <c:v>Mołdowa</c:v>
                </c:pt>
                <c:pt idx="2">
                  <c:v>Białoruś</c:v>
                </c:pt>
                <c:pt idx="3">
                  <c:v>Gruzja</c:v>
                </c:pt>
                <c:pt idx="4">
                  <c:v>Rosja</c:v>
                </c:pt>
                <c:pt idx="5">
                  <c:v>Armenia</c:v>
                </c:pt>
                <c:pt idx="6">
                  <c:v>Inne</c:v>
                </c:pt>
              </c:strCache>
            </c:strRef>
          </c:cat>
          <c:val>
            <c:numRef>
              <c:f>Arkusz1!$C$2:$C$8</c:f>
              <c:numCache>
                <c:formatCode>0.000000%</c:formatCode>
                <c:ptCount val="7"/>
                <c:pt idx="0">
                  <c:v>0.98580000000000001</c:v>
                </c:pt>
                <c:pt idx="1">
                  <c:v>3.900000000000002E-3</c:v>
                </c:pt>
                <c:pt idx="2">
                  <c:v>7.7000000000000037E-3</c:v>
                </c:pt>
                <c:pt idx="3">
                  <c:v>1.9000000000000017E-3</c:v>
                </c:pt>
                <c:pt idx="4">
                  <c:v>0</c:v>
                </c:pt>
                <c:pt idx="5">
                  <c:v>0</c:v>
                </c:pt>
                <c:pt idx="6">
                  <c:v>7.0000000000000043E-4</c:v>
                </c:pt>
              </c:numCache>
            </c:numRef>
          </c:val>
        </c:ser>
        <c:ser>
          <c:idx val="0"/>
          <c:order val="0"/>
          <c:tx>
            <c:strRef>
              <c:f>Arkusz1!$B$1</c:f>
              <c:strCache>
                <c:ptCount val="1"/>
                <c:pt idx="0">
                  <c:v>Liczba spraw dot. zatrudniania cudzoziemców</c:v>
                </c:pt>
              </c:strCache>
            </c:strRef>
          </c:tx>
          <c:spPr>
            <a:solidFill>
              <a:srgbClr val="0070C0">
                <a:alpha val="66000"/>
              </a:srgbClr>
            </a:solidFill>
          </c:spPr>
          <c:dLbls>
            <c:spPr>
              <a:solidFill>
                <a:srgbClr val="92D050"/>
              </a:solidFill>
            </c:spPr>
            <c:txPr>
              <a:bodyPr/>
              <a:lstStyle/>
              <a:p>
                <a:pPr>
                  <a:defRPr sz="10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Arkusz1!$A$2:$A$8</c:f>
              <c:strCache>
                <c:ptCount val="7"/>
                <c:pt idx="0">
                  <c:v>Ukraina</c:v>
                </c:pt>
                <c:pt idx="1">
                  <c:v>Mołdowa</c:v>
                </c:pt>
                <c:pt idx="2">
                  <c:v>Białoruś</c:v>
                </c:pt>
                <c:pt idx="3">
                  <c:v>Gruzja</c:v>
                </c:pt>
                <c:pt idx="4">
                  <c:v>Rosja</c:v>
                </c:pt>
                <c:pt idx="5">
                  <c:v>Armenia</c:v>
                </c:pt>
                <c:pt idx="6">
                  <c:v>Inne</c:v>
                </c:pt>
              </c:strCache>
            </c:strRef>
          </c:cat>
          <c:val>
            <c:numRef>
              <c:f>Arkusz1!$B$2:$B$8</c:f>
              <c:numCache>
                <c:formatCode>General</c:formatCode>
                <c:ptCount val="7"/>
                <c:pt idx="0" formatCode="#,##0">
                  <c:v>1528</c:v>
                </c:pt>
                <c:pt idx="1">
                  <c:v>6</c:v>
                </c:pt>
                <c:pt idx="2" formatCode="#,##0">
                  <c:v>12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</c:numCache>
            </c:numRef>
          </c:val>
        </c:ser>
        <c:axId val="141875840"/>
        <c:axId val="141894016"/>
      </c:barChart>
      <c:catAx>
        <c:axId val="141875840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894016"/>
        <c:crosses val="autoZero"/>
        <c:auto val="1"/>
        <c:lblAlgn val="ctr"/>
        <c:lblOffset val="100"/>
      </c:catAx>
      <c:valAx>
        <c:axId val="141894016"/>
        <c:scaling>
          <c:orientation val="minMax"/>
        </c:scaling>
        <c:axPos val="b"/>
        <c:majorGridlines/>
        <c:numFmt formatCode="General" sourceLinked="0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875840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0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81235528285636027"/>
          <c:y val="0.14956182852111091"/>
          <c:w val="0.16634806065908428"/>
          <c:h val="0.26835419907994001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10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  <c:dispBlanksAs val="gap"/>
  </c:chart>
  <c:spPr>
    <a:noFill/>
  </c:spPr>
  <c:txPr>
    <a:bodyPr/>
    <a:lstStyle/>
    <a:p>
      <a:pPr>
        <a:defRPr sz="1800"/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tx>
        <c:rich>
          <a:bodyPr/>
          <a:lstStyle/>
          <a:p>
            <a:pPr>
              <a:defRPr sz="1400">
                <a:solidFill>
                  <a:srgbClr val="002060"/>
                </a:solidFill>
                <a:latin typeface="Cambria" pitchFamily="18" charset="0"/>
              </a:defRPr>
            </a:pPr>
            <a:r>
              <a:rPr lang="pl-PL" sz="1200" dirty="0">
                <a:latin typeface="Cambria" pitchFamily="18" charset="0"/>
              </a:rPr>
              <a:t>KRAJ POCHODZENIA CUDZOZIEMCA </a:t>
            </a:r>
            <a:r>
              <a:rPr lang="pl-PL" sz="1200" dirty="0" smtClean="0">
                <a:latin typeface="Cambria" pitchFamily="18" charset="0"/>
              </a:rPr>
              <a:t>                                     WG</a:t>
            </a:r>
            <a:r>
              <a:rPr lang="pl-PL" sz="1200" baseline="0" dirty="0" smtClean="0">
                <a:latin typeface="Cambria" pitchFamily="18" charset="0"/>
              </a:rPr>
              <a:t> STANU NA </a:t>
            </a:r>
            <a:r>
              <a:rPr lang="pl-PL" sz="1200" dirty="0" smtClean="0">
                <a:latin typeface="Cambria" pitchFamily="18" charset="0"/>
              </a:rPr>
              <a:t>30.11.2018 </a:t>
            </a:r>
            <a:r>
              <a:rPr lang="pl-PL" sz="1200" dirty="0">
                <a:latin typeface="Cambria" pitchFamily="18" charset="0"/>
              </a:rPr>
              <a:t>r</a:t>
            </a:r>
            <a:r>
              <a:rPr lang="pl-PL" sz="1200" dirty="0" smtClean="0">
                <a:latin typeface="Cambria" pitchFamily="18" charset="0"/>
              </a:rPr>
              <a:t>.</a:t>
            </a:r>
            <a:endParaRPr lang="pl-PL" sz="1200" dirty="0">
              <a:latin typeface="Cambria" pitchFamily="18" charset="0"/>
            </a:endParaRPr>
          </a:p>
        </c:rich>
      </c:tx>
      <c:layout>
        <c:manualLayout>
          <c:xMode val="edge"/>
          <c:yMode val="edge"/>
          <c:x val="0.26033081934429902"/>
          <c:y val="3.2026143790849684E-2"/>
        </c:manualLayout>
      </c:layout>
      <c:spPr>
        <a:solidFill>
          <a:schemeClr val="accent1">
            <a:lumMod val="20000"/>
            <a:lumOff val="80000"/>
          </a:schemeClr>
        </a:solidFill>
      </c:spPr>
    </c:title>
    <c:plotArea>
      <c:layout>
        <c:manualLayout>
          <c:layoutTarget val="inner"/>
          <c:xMode val="edge"/>
          <c:yMode val="edge"/>
          <c:x val="1.1171091654779955E-2"/>
          <c:y val="0.35121172353455832"/>
          <c:w val="0.49315252653431807"/>
          <c:h val="0.59750424579279415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KRAJ POCHODZENIA CUDZOZIEMCA 30.11.2018 R.</c:v>
                </c:pt>
              </c:strCache>
            </c:strRef>
          </c:tx>
          <c:explosion val="4"/>
          <c:dPt>
            <c:idx val="2"/>
            <c:explosion val="0"/>
          </c:dPt>
          <c:dLbls>
            <c:dLbl>
              <c:idx val="0"/>
              <c:layout>
                <c:manualLayout>
                  <c:x val="9.1981913272714919E-2"/>
                  <c:y val="-7.373166589470441E-2"/>
                </c:manualLayout>
              </c:layout>
              <c:showVal val="1"/>
            </c:dLbl>
            <c:dLbl>
              <c:idx val="1"/>
              <c:layout>
                <c:manualLayout>
                  <c:x val="7.3946993387337623E-2"/>
                  <c:y val="-2.1238999536822602E-2"/>
                </c:manualLayout>
              </c:layout>
              <c:showVal val="1"/>
            </c:dLbl>
            <c:dLbl>
              <c:idx val="3"/>
              <c:layout>
                <c:manualLayout>
                  <c:x val="-0.1229369755916387"/>
                  <c:y val="-1.9881117801451301E-2"/>
                </c:manualLayout>
              </c:layout>
              <c:showVal val="1"/>
            </c:dLbl>
            <c:dLbl>
              <c:idx val="4"/>
              <c:layout>
                <c:manualLayout>
                  <c:x val="-0.105366340591465"/>
                  <c:y val="-9.3073439349493747E-2"/>
                </c:manualLayout>
              </c:layout>
              <c:showVal val="1"/>
            </c:dLbl>
            <c:dLbl>
              <c:idx val="5"/>
              <c:layout>
                <c:manualLayout>
                  <c:x val="3.9185644311349445E-2"/>
                  <c:y val="-0.12772811486799648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0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Arkusz1!$A$2:$A$7</c:f>
              <c:strCache>
                <c:ptCount val="6"/>
                <c:pt idx="0">
                  <c:v>BIAŁORUŚ-(1 839 OŚWIADCZEŃ)-2,88%</c:v>
                </c:pt>
                <c:pt idx="1">
                  <c:v>ROSJA - (186 OŚWIADCZEŃ)-0,29%</c:v>
                </c:pt>
                <c:pt idx="2">
                  <c:v>UKRAINA - (59 467 OŚWIADCZEŃ)-93,15%</c:v>
                </c:pt>
                <c:pt idx="3">
                  <c:v>MOŁDAWIA - (1 470 OŚWIADCZEŃ)-2,3%</c:v>
                </c:pt>
                <c:pt idx="4">
                  <c:v>ARMENIA - (50 OŚWIADCZEŃ)-0,08%</c:v>
                </c:pt>
                <c:pt idx="5">
                  <c:v>GRUZJA - (831 OŚWIADCZEŃ)-1,3%</c:v>
                </c:pt>
              </c:strCache>
            </c:strRef>
          </c:cat>
          <c:val>
            <c:numRef>
              <c:f>Arkusz1!$B$2:$B$7</c:f>
              <c:numCache>
                <c:formatCode>0.00%</c:formatCode>
                <c:ptCount val="6"/>
                <c:pt idx="0">
                  <c:v>2.8799999999999999E-2</c:v>
                </c:pt>
                <c:pt idx="1">
                  <c:v>2.8999999999999998E-3</c:v>
                </c:pt>
                <c:pt idx="2">
                  <c:v>0.93149999999999999</c:v>
                </c:pt>
                <c:pt idx="3">
                  <c:v>2.3E-2</c:v>
                </c:pt>
                <c:pt idx="4">
                  <c:v>8.0000000000000069E-4</c:v>
                </c:pt>
                <c:pt idx="5">
                  <c:v>1.2999999999999998E-2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3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4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5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53204967966522265"/>
          <c:y val="0.2128938294477897"/>
          <c:w val="0.43267646187460718"/>
          <c:h val="0.71581364829396321"/>
        </c:manualLayout>
      </c:layout>
      <c:spPr>
        <a:solidFill>
          <a:schemeClr val="accent3">
            <a:lumMod val="20000"/>
            <a:lumOff val="80000"/>
          </a:schemeClr>
        </a:solidFill>
        <a:ln w="12700">
          <a:solidFill>
            <a:srgbClr val="002060"/>
          </a:solidFill>
        </a:ln>
      </c:spPr>
      <c:txPr>
        <a:bodyPr/>
        <a:lstStyle/>
        <a:p>
          <a:pPr>
            <a:defRPr sz="7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r>
              <a:rPr lang="pl-PL" sz="1200" dirty="0">
                <a:solidFill>
                  <a:srgbClr val="002060"/>
                </a:solidFill>
                <a:latin typeface="Cambria" pitchFamily="18" charset="0"/>
              </a:rPr>
              <a:t>KRAJ POCHODZENIA </a:t>
            </a:r>
            <a:r>
              <a:rPr lang="pl-PL" sz="1200" dirty="0" smtClean="0">
                <a:solidFill>
                  <a:srgbClr val="002060"/>
                </a:solidFill>
                <a:latin typeface="Cambria" pitchFamily="18" charset="0"/>
              </a:rPr>
              <a:t>CUDZOZIEMCA                                    </a:t>
            </a:r>
            <a:r>
              <a:rPr lang="pl-PL" sz="1200" dirty="0">
                <a:solidFill>
                  <a:srgbClr val="002060"/>
                </a:solidFill>
                <a:latin typeface="Cambria" pitchFamily="18" charset="0"/>
              </a:rPr>
              <a:t>WG STANU NA </a:t>
            </a:r>
            <a:r>
              <a:rPr lang="pl-PL" sz="1200" dirty="0" smtClean="0">
                <a:solidFill>
                  <a:srgbClr val="002060"/>
                </a:solidFill>
                <a:latin typeface="Cambria" pitchFamily="18" charset="0"/>
              </a:rPr>
              <a:t>30.11.2018 </a:t>
            </a:r>
            <a:r>
              <a:rPr lang="pl-PL" sz="1200" dirty="0">
                <a:solidFill>
                  <a:srgbClr val="002060"/>
                </a:solidFill>
                <a:latin typeface="Cambria" pitchFamily="18" charset="0"/>
              </a:rPr>
              <a:t>r</a:t>
            </a:r>
            <a:r>
              <a:rPr lang="pl-PL" sz="1200" dirty="0" smtClean="0">
                <a:solidFill>
                  <a:srgbClr val="002060"/>
                </a:solidFill>
                <a:latin typeface="Cambria" pitchFamily="18" charset="0"/>
              </a:rPr>
              <a:t>.</a:t>
            </a:r>
            <a:endParaRPr lang="pl-PL" sz="1200" dirty="0">
              <a:solidFill>
                <a:srgbClr val="002060"/>
              </a:solidFill>
              <a:latin typeface="Cambria" pitchFamily="18" charset="0"/>
            </a:endParaRPr>
          </a:p>
        </c:rich>
      </c:tx>
      <c:layout>
        <c:manualLayout>
          <c:xMode val="edge"/>
          <c:yMode val="edge"/>
          <c:x val="0.13571001689467466"/>
          <c:y val="1.6339960562142559E-2"/>
        </c:manualLayout>
      </c:layout>
      <c:spPr>
        <a:solidFill>
          <a:schemeClr val="accent1">
            <a:lumMod val="40000"/>
            <a:lumOff val="60000"/>
          </a:schemeClr>
        </a:solidFill>
      </c:spPr>
    </c:title>
    <c:plotArea>
      <c:layout>
        <c:manualLayout>
          <c:layoutTarget val="inner"/>
          <c:xMode val="edge"/>
          <c:yMode val="edge"/>
          <c:x val="9.7158664337557946E-2"/>
          <c:y val="0.29519607843137224"/>
          <c:w val="0.48461227242076882"/>
          <c:h val="0.58715686274509749"/>
        </c:manualLayout>
      </c:layout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KRAJ POCHODZENIA CUDZOZIEMCA WG STANU NA 30.11.2018 r.</c:v>
                </c:pt>
              </c:strCache>
            </c:strRef>
          </c:tx>
          <c:dPt>
            <c:idx val="2"/>
            <c:explosion val="18"/>
            <c:spPr>
              <a:ln w="12700"/>
            </c:spPr>
          </c:dPt>
          <c:dLbls>
            <c:dLbl>
              <c:idx val="0"/>
              <c:layout>
                <c:manualLayout>
                  <c:x val="0.17211545460466074"/>
                  <c:y val="-4.5527574002383893E-2"/>
                </c:manualLayout>
              </c:layout>
              <c:showVal val="1"/>
            </c:dLbl>
            <c:dLbl>
              <c:idx val="1"/>
              <c:layout>
                <c:manualLayout>
                  <c:x val="0.15860474315114442"/>
                  <c:y val="3.2817432585811809E-2"/>
                </c:manualLayout>
              </c:layout>
              <c:showVal val="1"/>
            </c:dLbl>
            <c:dLbl>
              <c:idx val="2"/>
              <c:layout>
                <c:manualLayout>
                  <c:x val="3.159486953877827E-2"/>
                  <c:y val="-0.17500208434433145"/>
                </c:manualLayout>
              </c:layout>
              <c:showVal val="1"/>
            </c:dLbl>
            <c:dLbl>
              <c:idx val="3"/>
              <c:layout>
                <c:manualLayout>
                  <c:x val="-0.18675831197339968"/>
                  <c:y val="-0.1256963847849295"/>
                </c:manualLayout>
              </c:layout>
              <c:showVal val="1"/>
            </c:dLbl>
            <c:dLbl>
              <c:idx val="4"/>
              <c:layout>
                <c:manualLayout>
                  <c:x val="-0.20685363758714723"/>
                  <c:y val="-3.1551895898224526E-2"/>
                </c:manualLayout>
              </c:layout>
              <c:showVal val="1"/>
            </c:dLbl>
            <c:dLbl>
              <c:idx val="5"/>
              <c:layout>
                <c:manualLayout>
                  <c:x val="0.11591216876285775"/>
                  <c:y val="-0.12258179917632783"/>
                </c:manualLayout>
              </c:layout>
              <c:showVal val="1"/>
            </c:dLbl>
            <c:dLbl>
              <c:idx val="6"/>
              <c:layout>
                <c:manualLayout>
                  <c:x val="-2.7613790038654766E-2"/>
                  <c:y val="-0.10443565779628235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0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Arkusz1!$A$2:$A$8</c:f>
              <c:strCache>
                <c:ptCount val="7"/>
                <c:pt idx="0">
                  <c:v>BIAŁORUŚ -(12 ZEZWOLEŃ) - 0,77%</c:v>
                </c:pt>
                <c:pt idx="1">
                  <c:v>ROSJA-0</c:v>
                </c:pt>
                <c:pt idx="2">
                  <c:v>UKRAINA- (1 528 ZEZWOLEŃ)- 98,58%</c:v>
                </c:pt>
                <c:pt idx="3">
                  <c:v>MOŁDAWIA - (6 ZEZWOLEŃ) - 0,39%</c:v>
                </c:pt>
                <c:pt idx="4">
                  <c:v>ARMENIA-0</c:v>
                </c:pt>
                <c:pt idx="5">
                  <c:v>GRUZJA - (3 ZEZWOLENIA)-0,19%</c:v>
                </c:pt>
                <c:pt idx="6">
                  <c:v>INNE -INDIE- (1 ZEZWOLENIE)-0,07%</c:v>
                </c:pt>
              </c:strCache>
            </c:strRef>
          </c:cat>
          <c:val>
            <c:numRef>
              <c:f>Arkusz1!$B$2:$B$8</c:f>
              <c:numCache>
                <c:formatCode>0.00%</c:formatCode>
                <c:ptCount val="7"/>
                <c:pt idx="0">
                  <c:v>7.7000000000000037E-3</c:v>
                </c:pt>
                <c:pt idx="1">
                  <c:v>0</c:v>
                </c:pt>
                <c:pt idx="2">
                  <c:v>0.98580000000000001</c:v>
                </c:pt>
                <c:pt idx="3">
                  <c:v>3.900000000000002E-3</c:v>
                </c:pt>
                <c:pt idx="4">
                  <c:v>0</c:v>
                </c:pt>
                <c:pt idx="5">
                  <c:v>1.9000000000000017E-3</c:v>
                </c:pt>
                <c:pt idx="6">
                  <c:v>7.0000000000000043E-4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1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2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3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4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5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egendEntry>
        <c:idx val="6"/>
        <c:txPr>
          <a:bodyPr/>
          <a:lstStyle/>
          <a:p>
            <a:pPr>
              <a:defRPr sz="7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58543040236908561"/>
          <c:y val="0.25059261531222382"/>
          <c:w val="0.40287788904681177"/>
          <c:h val="0.7269285579613497"/>
        </c:manualLayout>
      </c:layout>
      <c:spPr>
        <a:solidFill>
          <a:schemeClr val="accent3">
            <a:lumMod val="20000"/>
            <a:lumOff val="80000"/>
          </a:schemeClr>
        </a:solidFill>
        <a:ln w="12700" cap="sq">
          <a:solidFill>
            <a:srgbClr val="002060"/>
          </a:solidFill>
        </a:ln>
      </c:spPr>
      <c:txPr>
        <a:bodyPr/>
        <a:lstStyle/>
        <a:p>
          <a:pPr>
            <a:defRPr sz="7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 sz="1800">
                <a:latin typeface="Cambria" pitchFamily="18" charset="0"/>
              </a:defRPr>
            </a:pPr>
            <a:r>
              <a:rPr lang="en-US" sz="1800" dirty="0">
                <a:solidFill>
                  <a:srgbClr val="0070C0"/>
                </a:solidFill>
                <a:latin typeface="Cambria" pitchFamily="18" charset="0"/>
              </a:rPr>
              <a:t>OŚWIADCZENIA 2017 r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.</a:t>
            </a:r>
            <a:r>
              <a:rPr lang="pl-PL" sz="1800" baseline="0" dirty="0" smtClean="0">
                <a:solidFill>
                  <a:srgbClr val="0070C0"/>
                </a:solidFill>
                <a:latin typeface="Cambria" pitchFamily="18" charset="0"/>
              </a:rPr>
              <a:t> (1 824 464)</a:t>
            </a:r>
            <a:endParaRPr lang="en-US" sz="1800" dirty="0">
              <a:solidFill>
                <a:srgbClr val="0070C0"/>
              </a:solidFill>
              <a:latin typeface="Cambria" pitchFamily="18" charset="0"/>
            </a:endParaRPr>
          </a:p>
        </c:rich>
      </c:tx>
      <c:layout/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</c:title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OŚWIADCZENIA 2017 r.</c:v>
                </c:pt>
              </c:strCache>
            </c:strRef>
          </c:tx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200" b="1">
                      <a:solidFill>
                        <a:srgbClr val="C0000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Arkusz1!$A$2:$A$17</c:f>
              <c:strCache>
                <c:ptCount val="16"/>
                <c:pt idx="0">
                  <c:v>łódzkie</c:v>
                </c:pt>
                <c:pt idx="1">
                  <c:v>małopolskie</c:v>
                </c:pt>
                <c:pt idx="2">
                  <c:v>mazowieckie</c:v>
                </c:pt>
                <c:pt idx="3">
                  <c:v>opolskie</c:v>
                </c:pt>
                <c:pt idx="4">
                  <c:v>warmińsko-mazurskie</c:v>
                </c:pt>
                <c:pt idx="5">
                  <c:v>wielkopolskie</c:v>
                </c:pt>
                <c:pt idx="6">
                  <c:v>zachodniopomorskie</c:v>
                </c:pt>
                <c:pt idx="7">
                  <c:v>dolnośląskie</c:v>
                </c:pt>
                <c:pt idx="8">
                  <c:v>kujawsko-pomorskie (3,79%)-11 miejsce</c:v>
                </c:pt>
                <c:pt idx="9">
                  <c:v>lubelskie</c:v>
                </c:pt>
                <c:pt idx="10">
                  <c:v>lubuskie</c:v>
                </c:pt>
                <c:pt idx="11">
                  <c:v>podkarpackie</c:v>
                </c:pt>
                <c:pt idx="12">
                  <c:v>podlaskie</c:v>
                </c:pt>
                <c:pt idx="13">
                  <c:v>pomorskie</c:v>
                </c:pt>
                <c:pt idx="14">
                  <c:v>śląskie</c:v>
                </c:pt>
                <c:pt idx="15">
                  <c:v>świętokrzyskie</c:v>
                </c:pt>
              </c:strCache>
            </c:strRef>
          </c:cat>
          <c:val>
            <c:numRef>
              <c:f>Arkusz1!$B$2:$B$17</c:f>
              <c:numCache>
                <c:formatCode>General</c:formatCode>
                <c:ptCount val="16"/>
                <c:pt idx="0">
                  <c:v>146927</c:v>
                </c:pt>
                <c:pt idx="1">
                  <c:v>134500</c:v>
                </c:pt>
                <c:pt idx="2">
                  <c:v>414761</c:v>
                </c:pt>
                <c:pt idx="3">
                  <c:v>38060</c:v>
                </c:pt>
                <c:pt idx="4">
                  <c:v>22790</c:v>
                </c:pt>
                <c:pt idx="5">
                  <c:v>182194</c:v>
                </c:pt>
                <c:pt idx="6">
                  <c:v>70478</c:v>
                </c:pt>
                <c:pt idx="7">
                  <c:v>218652</c:v>
                </c:pt>
                <c:pt idx="8">
                  <c:v>69115</c:v>
                </c:pt>
                <c:pt idx="9">
                  <c:v>85415</c:v>
                </c:pt>
                <c:pt idx="10">
                  <c:v>79766</c:v>
                </c:pt>
                <c:pt idx="11">
                  <c:v>18190</c:v>
                </c:pt>
                <c:pt idx="12">
                  <c:v>19282</c:v>
                </c:pt>
                <c:pt idx="13">
                  <c:v>132016</c:v>
                </c:pt>
                <c:pt idx="14">
                  <c:v>152605</c:v>
                </c:pt>
                <c:pt idx="15">
                  <c:v>39713</c:v>
                </c:pt>
              </c:numCache>
            </c:numRef>
          </c:val>
        </c:ser>
        <c:firstSliceAng val="0"/>
      </c:pieChart>
    </c:plotArea>
    <c:legend>
      <c:legendPos val="r"/>
      <c:legendEntry>
        <c:idx val="8"/>
        <c:txPr>
          <a:bodyPr/>
          <a:lstStyle/>
          <a:p>
            <a:pPr>
              <a:defRPr sz="900" b="1">
                <a:solidFill>
                  <a:srgbClr val="C0000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75673761482940194"/>
          <c:y val="0.14206911636045494"/>
          <c:w val="0.17204293799212808"/>
          <c:h val="0.77720127089377866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9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 sz="1800">
                <a:latin typeface="Cambria" pitchFamily="18" charset="0"/>
              </a:defRPr>
            </a:pPr>
            <a:r>
              <a:rPr lang="en-US" sz="1800" dirty="0">
                <a:solidFill>
                  <a:srgbClr val="0070C0"/>
                </a:solidFill>
                <a:latin typeface="Cambria" pitchFamily="18" charset="0"/>
              </a:rPr>
              <a:t>OŚWIADCZENIA </a:t>
            </a:r>
            <a:r>
              <a:rPr lang="pl-PL" sz="1800" dirty="0" smtClean="0">
                <a:solidFill>
                  <a:srgbClr val="0070C0"/>
                </a:solidFill>
                <a:latin typeface="Cambria" pitchFamily="18" charset="0"/>
              </a:rPr>
              <a:t>I PÓŁROCZE 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201</a:t>
            </a:r>
            <a:r>
              <a:rPr lang="pl-PL" sz="1800" dirty="0" smtClean="0">
                <a:solidFill>
                  <a:srgbClr val="0070C0"/>
                </a:solidFill>
                <a:latin typeface="Cambria" pitchFamily="18" charset="0"/>
              </a:rPr>
              <a:t>8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r>
              <a:rPr lang="en-US" sz="1800" dirty="0">
                <a:solidFill>
                  <a:srgbClr val="0070C0"/>
                </a:solidFill>
                <a:latin typeface="Cambria" pitchFamily="18" charset="0"/>
              </a:rPr>
              <a:t>r</a:t>
            </a:r>
            <a:r>
              <a:rPr lang="en-US" sz="1800" dirty="0" smtClean="0">
                <a:solidFill>
                  <a:srgbClr val="0070C0"/>
                </a:solidFill>
                <a:latin typeface="Cambria" pitchFamily="18" charset="0"/>
              </a:rPr>
              <a:t>.</a:t>
            </a:r>
            <a:r>
              <a:rPr lang="pl-PL" sz="1800" dirty="0" smtClean="0">
                <a:solidFill>
                  <a:srgbClr val="0070C0"/>
                </a:solidFill>
                <a:latin typeface="Cambria" pitchFamily="18" charset="0"/>
              </a:rPr>
              <a:t> (756 812)</a:t>
            </a:r>
            <a:endParaRPr lang="en-US" sz="1800" dirty="0">
              <a:solidFill>
                <a:srgbClr val="0070C0"/>
              </a:solidFill>
              <a:latin typeface="Cambria" pitchFamily="18" charset="0"/>
            </a:endParaRPr>
          </a:p>
        </c:rich>
      </c:tx>
      <c:layout>
        <c:manualLayout>
          <c:xMode val="edge"/>
          <c:yMode val="edge"/>
          <c:x val="0.19129560119746908"/>
          <c:y val="1.8817204301075269E-2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</c:title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OŚWIADCZENIA I PÓŁROCZE 2018 r. (756 812)</c:v>
                </c:pt>
              </c:strCache>
            </c:strRef>
          </c:tx>
          <c:dLbls>
            <c:dLbl>
              <c:idx val="8"/>
              <c:spPr>
                <a:solidFill>
                  <a:srgbClr val="FFFF00"/>
                </a:solidFill>
              </c:spPr>
              <c:txPr>
                <a:bodyPr/>
                <a:lstStyle/>
                <a:p>
                  <a:pPr>
                    <a:defRPr sz="1200" b="1">
                      <a:solidFill>
                        <a:srgbClr val="C0000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Arkusz1!$A$2:$A$17</c:f>
              <c:strCache>
                <c:ptCount val="16"/>
                <c:pt idx="0">
                  <c:v>łódzkie</c:v>
                </c:pt>
                <c:pt idx="1">
                  <c:v>małopolskie</c:v>
                </c:pt>
                <c:pt idx="2">
                  <c:v>mazowieckie</c:v>
                </c:pt>
                <c:pt idx="3">
                  <c:v>opolskie</c:v>
                </c:pt>
                <c:pt idx="4">
                  <c:v>warmińsko-mazurskie</c:v>
                </c:pt>
                <c:pt idx="5">
                  <c:v>wielkopolskie</c:v>
                </c:pt>
                <c:pt idx="6">
                  <c:v>zachodniopomorskie</c:v>
                </c:pt>
                <c:pt idx="7">
                  <c:v>dolnośląskie</c:v>
                </c:pt>
                <c:pt idx="8">
                  <c:v>kujawsko-pomorskie (4,22%)-9 miejsce</c:v>
                </c:pt>
                <c:pt idx="9">
                  <c:v>lubelskie</c:v>
                </c:pt>
                <c:pt idx="10">
                  <c:v>lubuskie</c:v>
                </c:pt>
                <c:pt idx="11">
                  <c:v>podkarpackie</c:v>
                </c:pt>
                <c:pt idx="12">
                  <c:v>podlaskie</c:v>
                </c:pt>
                <c:pt idx="13">
                  <c:v>pomorskie</c:v>
                </c:pt>
                <c:pt idx="14">
                  <c:v>śląskie</c:v>
                </c:pt>
                <c:pt idx="15">
                  <c:v>świętokrzyskie</c:v>
                </c:pt>
              </c:strCache>
            </c:strRef>
          </c:cat>
          <c:val>
            <c:numRef>
              <c:f>Arkusz1!$B$2:$B$17</c:f>
              <c:numCache>
                <c:formatCode>General</c:formatCode>
                <c:ptCount val="16"/>
                <c:pt idx="0" formatCode="#,##0">
                  <c:v>62339</c:v>
                </c:pt>
                <c:pt idx="1">
                  <c:v>58727</c:v>
                </c:pt>
                <c:pt idx="2">
                  <c:v>116273</c:v>
                </c:pt>
                <c:pt idx="3">
                  <c:v>28521</c:v>
                </c:pt>
                <c:pt idx="4">
                  <c:v>12910</c:v>
                </c:pt>
                <c:pt idx="5">
                  <c:v>84815</c:v>
                </c:pt>
                <c:pt idx="6">
                  <c:v>27920</c:v>
                </c:pt>
                <c:pt idx="7">
                  <c:v>79382</c:v>
                </c:pt>
                <c:pt idx="8">
                  <c:v>31938</c:v>
                </c:pt>
                <c:pt idx="9">
                  <c:v>16042</c:v>
                </c:pt>
                <c:pt idx="10">
                  <c:v>43312</c:v>
                </c:pt>
                <c:pt idx="11">
                  <c:v>10917</c:v>
                </c:pt>
                <c:pt idx="12">
                  <c:v>12700</c:v>
                </c:pt>
                <c:pt idx="13">
                  <c:v>65976</c:v>
                </c:pt>
                <c:pt idx="14">
                  <c:v>92948</c:v>
                </c:pt>
                <c:pt idx="15">
                  <c:v>12092</c:v>
                </c:pt>
              </c:numCache>
            </c:numRef>
          </c:val>
        </c:ser>
        <c:firstSliceAng val="0"/>
      </c:pieChart>
    </c:plotArea>
    <c:legend>
      <c:legendPos val="r"/>
      <c:legendEntry>
        <c:idx val="8"/>
        <c:txPr>
          <a:bodyPr/>
          <a:lstStyle/>
          <a:p>
            <a:pPr>
              <a:defRPr sz="900" b="1">
                <a:solidFill>
                  <a:srgbClr val="C0000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75673761482940216"/>
          <c:y val="0.18793751474768824"/>
          <c:w val="0.17204293799212819"/>
          <c:h val="0.73133303851333675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9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7.3763757921437134E-2"/>
          <c:y val="1.6855692031182444E-2"/>
          <c:w val="0.58578756118858089"/>
          <c:h val="0.86812294637722887"/>
        </c:manualLayout>
      </c:layout>
      <c:lineChart>
        <c:grouping val="standard"/>
        <c:ser>
          <c:idx val="0"/>
          <c:order val="0"/>
          <c:tx>
            <c:strRef>
              <c:f>Arkusz1!$B$1</c:f>
              <c:strCache>
                <c:ptCount val="1"/>
                <c:pt idx="0">
                  <c:v> Zezwolenia na pracę sezonową cudzoziemca wg stanu na 30.11.2018 r. (1 550)</c:v>
                </c:pt>
              </c:strCache>
            </c:strRef>
          </c:tx>
          <c:marker>
            <c:symbol val="square"/>
            <c:size val="7"/>
          </c:marker>
          <c:dLbls>
            <c:dLbl>
              <c:idx val="0"/>
              <c:layout>
                <c:manualLayout>
                  <c:x val="-2.6347162943026532E-2"/>
                  <c:y val="-2.1525576928263176E-2"/>
                </c:manualLayout>
              </c:layout>
              <c:showVal val="1"/>
            </c:dLbl>
            <c:dLbl>
              <c:idx val="1"/>
              <c:layout>
                <c:manualLayout>
                  <c:x val="-2.6347162943027011E-2"/>
                  <c:y val="4.2090489913419363E-2"/>
                </c:manualLayout>
              </c:layout>
              <c:showVal val="1"/>
            </c:dLbl>
            <c:dLbl>
              <c:idx val="2"/>
              <c:layout>
                <c:manualLayout>
                  <c:x val="-2.7810894217639451E-2"/>
                  <c:y val="4.7702555235207132E-2"/>
                </c:manualLayout>
              </c:layout>
              <c:showVal val="1"/>
            </c:dLbl>
            <c:dLbl>
              <c:idx val="3"/>
              <c:layout>
                <c:manualLayout>
                  <c:x val="-2.9274625492251682E-2"/>
                  <c:y val="3.3672391930733854E-2"/>
                </c:manualLayout>
              </c:layout>
              <c:showVal val="1"/>
            </c:dLbl>
            <c:dLbl>
              <c:idx val="4"/>
              <c:layout>
                <c:manualLayout>
                  <c:x val="-2.341970039380134E-2"/>
                  <c:y val="2.8060326608944881E-2"/>
                </c:manualLayout>
              </c:layout>
              <c:showVal val="1"/>
            </c:dLbl>
            <c:dLbl>
              <c:idx val="5"/>
              <c:layout>
                <c:manualLayout>
                  <c:x val="-2.4883431668414557E-2"/>
                  <c:y val="3.0866359269839407E-2"/>
                </c:manualLayout>
              </c:layout>
              <c:showVal val="1"/>
            </c:dLbl>
            <c:dLbl>
              <c:idx val="6"/>
              <c:layout>
                <c:manualLayout>
                  <c:x val="-2.6347162943027011E-2"/>
                  <c:y val="3.6478424591628401E-2"/>
                </c:manualLayout>
              </c:layout>
              <c:showVal val="1"/>
            </c:dLbl>
            <c:dLbl>
              <c:idx val="7"/>
              <c:layout>
                <c:manualLayout>
                  <c:x val="-1.9028506569963834E-2"/>
                  <c:y val="3.3672391930733986E-2"/>
                </c:manualLayout>
              </c:layout>
              <c:showVal val="1"/>
            </c:dLbl>
            <c:dLbl>
              <c:idx val="8"/>
              <c:layout>
                <c:manualLayout>
                  <c:x val="-2.9274625492251682E-2"/>
                  <c:y val="3.6478424591628401E-2"/>
                </c:manualLayout>
              </c:layout>
              <c:showVal val="1"/>
            </c:dLbl>
            <c:dLbl>
              <c:idx val="9"/>
              <c:layout>
                <c:manualLayout>
                  <c:x val="-2.1955969119188755E-2"/>
                  <c:y val="3.0866359269839407E-2"/>
                </c:manualLayout>
              </c:layout>
              <c:showVal val="1"/>
            </c:dLbl>
            <c:dLbl>
              <c:idx val="10"/>
              <c:layout>
                <c:manualLayout>
                  <c:x val="-2.4883431668414557E-2"/>
                  <c:y val="2.8060105661491287E-2"/>
                </c:manualLayout>
              </c:layout>
              <c:showVal val="1"/>
            </c:dLbl>
            <c:dLbl>
              <c:idx val="11"/>
              <c:layout>
                <c:manualLayout>
                  <c:x val="-2.6347162943026806E-2"/>
                  <c:y val="3.6478424591628401E-2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6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6</c:v>
                </c:pt>
                <c:pt idx="1">
                  <c:v>39</c:v>
                </c:pt>
                <c:pt idx="2">
                  <c:v>220</c:v>
                </c:pt>
                <c:pt idx="3">
                  <c:v>75</c:v>
                </c:pt>
                <c:pt idx="4" formatCode="#,##0">
                  <c:v>116</c:v>
                </c:pt>
                <c:pt idx="5" formatCode="#,##0">
                  <c:v>165</c:v>
                </c:pt>
                <c:pt idx="6" formatCode="#,##0">
                  <c:v>260</c:v>
                </c:pt>
                <c:pt idx="7">
                  <c:v>147</c:v>
                </c:pt>
                <c:pt idx="8">
                  <c:v>201</c:v>
                </c:pt>
                <c:pt idx="9">
                  <c:v>189</c:v>
                </c:pt>
                <c:pt idx="10">
                  <c:v>132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Kolumna1</c:v>
                </c:pt>
              </c:strCache>
            </c:strRef>
          </c:tx>
          <c:dLbls>
            <c:dLbl>
              <c:idx val="3"/>
              <c:layout>
                <c:manualLayout>
                  <c:x val="-2.4883431668414252E-2"/>
                  <c:y val="-3.928445725252281E-2"/>
                </c:manualLayout>
              </c:layout>
              <c:showVal val="1"/>
            </c:dLbl>
            <c:txPr>
              <a:bodyPr/>
              <a:lstStyle/>
              <a:p>
                <a:pPr>
                  <a:defRPr sz="800" b="1">
                    <a:solidFill>
                      <a:srgbClr val="00206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Arkusz1!$C$2:$C$13</c:f>
            </c:numRef>
          </c:val>
        </c:ser>
        <c:marker val="1"/>
        <c:axId val="139229440"/>
        <c:axId val="139251712"/>
      </c:lineChart>
      <c:catAx>
        <c:axId val="13922944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39251712"/>
        <c:crosses val="autoZero"/>
        <c:auto val="1"/>
        <c:lblAlgn val="ctr"/>
        <c:lblOffset val="100"/>
      </c:catAx>
      <c:valAx>
        <c:axId val="1392517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3922944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67687187732235676"/>
          <c:y val="0.24991410667740943"/>
          <c:w val="0.29604192434544196"/>
          <c:h val="0.23958790648531594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accent4"/>
          </a:solidFill>
        </a:ln>
      </c:spPr>
      <c:txPr>
        <a:bodyPr/>
        <a:lstStyle/>
        <a:p>
          <a:pPr>
            <a:defRPr sz="9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plotArea>
      <c:layout>
        <c:manualLayout>
          <c:layoutTarget val="inner"/>
          <c:xMode val="edge"/>
          <c:yMode val="edge"/>
          <c:x val="8.9864801942175554E-2"/>
          <c:y val="5.9038927185220108E-2"/>
          <c:w val="0.58578756118858089"/>
          <c:h val="0.88469547806733262"/>
        </c:manualLayout>
      </c:layout>
      <c:lineChart>
        <c:grouping val="standard"/>
        <c:ser>
          <c:idx val="0"/>
          <c:order val="0"/>
          <c:tx>
            <c:strRef>
              <c:f>Arkusz1!$B$1</c:f>
              <c:strCache>
                <c:ptCount val="1"/>
                <c:pt idx="0">
                  <c:v>Oświadczenia o zamiarze powierzenia pracy cudzoziemcowi w 2017 r. (69 115)</c:v>
                </c:pt>
              </c:strCache>
            </c:strRef>
          </c:tx>
          <c:marker>
            <c:symbol val="square"/>
            <c:size val="7"/>
          </c:marker>
          <c:dLbls>
            <c:dLbl>
              <c:idx val="0"/>
              <c:layout>
                <c:manualLayout>
                  <c:x val="-1.6101044020738461E-2"/>
                  <c:y val="3.6478424591628401E-2"/>
                </c:manualLayout>
              </c:layout>
              <c:showVal val="1"/>
            </c:dLbl>
            <c:dLbl>
              <c:idx val="1"/>
              <c:layout>
                <c:manualLayout>
                  <c:x val="-2.6347162943027011E-2"/>
                  <c:y val="4.2090489913419307E-2"/>
                </c:manualLayout>
              </c:layout>
              <c:showVal val="1"/>
            </c:dLbl>
            <c:dLbl>
              <c:idx val="2"/>
              <c:layout>
                <c:manualLayout>
                  <c:x val="-2.7810894217639451E-2"/>
                  <c:y val="4.7702555235207132E-2"/>
                </c:manualLayout>
              </c:layout>
              <c:showVal val="1"/>
            </c:dLbl>
            <c:dLbl>
              <c:idx val="3"/>
              <c:layout>
                <c:manualLayout>
                  <c:x val="-2.9274625492251682E-2"/>
                  <c:y val="3.3672391930733854E-2"/>
                </c:manualLayout>
              </c:layout>
              <c:showVal val="1"/>
            </c:dLbl>
            <c:dLbl>
              <c:idx val="4"/>
              <c:layout>
                <c:manualLayout>
                  <c:x val="-2.341970039380134E-2"/>
                  <c:y val="8.9792824201170046E-2"/>
                </c:manualLayout>
              </c:layout>
              <c:showVal val="1"/>
            </c:dLbl>
            <c:dLbl>
              <c:idx val="5"/>
              <c:layout>
                <c:manualLayout>
                  <c:x val="-2.4883431668414533E-2"/>
                  <c:y val="3.0866359269839407E-2"/>
                </c:manualLayout>
              </c:layout>
              <c:showVal val="1"/>
            </c:dLbl>
            <c:dLbl>
              <c:idx val="6"/>
              <c:layout>
                <c:manualLayout>
                  <c:x val="-2.6347162943027011E-2"/>
                  <c:y val="3.6478424591628401E-2"/>
                </c:manualLayout>
              </c:layout>
              <c:showVal val="1"/>
            </c:dLbl>
            <c:dLbl>
              <c:idx val="7"/>
              <c:layout>
                <c:manualLayout>
                  <c:x val="-1.9028506569963823E-2"/>
                  <c:y val="3.3672391930733986E-2"/>
                </c:manualLayout>
              </c:layout>
              <c:showVal val="1"/>
            </c:dLbl>
            <c:dLbl>
              <c:idx val="8"/>
              <c:layout>
                <c:manualLayout>
                  <c:x val="-2.9274625492251682E-2"/>
                  <c:y val="3.6478424591628401E-2"/>
                </c:manualLayout>
              </c:layout>
              <c:showVal val="1"/>
            </c:dLbl>
            <c:dLbl>
              <c:idx val="9"/>
              <c:layout>
                <c:manualLayout>
                  <c:x val="-2.1955969119188755E-2"/>
                  <c:y val="3.0866359269839407E-2"/>
                </c:manualLayout>
              </c:layout>
              <c:showVal val="1"/>
            </c:dLbl>
            <c:dLbl>
              <c:idx val="10"/>
              <c:layout>
                <c:manualLayout>
                  <c:x val="-2.4883431668414533E-2"/>
                  <c:y val="2.8060105661491287E-2"/>
                </c:manualLayout>
              </c:layout>
              <c:showVal val="1"/>
            </c:dLbl>
            <c:dLbl>
              <c:idx val="11"/>
              <c:layout>
                <c:manualLayout>
                  <c:x val="-2.6347162943026806E-2"/>
                  <c:y val="3.6478424591628401E-2"/>
                </c:manualLayout>
              </c:layout>
              <c:showVal val="1"/>
            </c:dLbl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 sz="105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Arkusz1!$B$2:$B$13</c:f>
              <c:numCache>
                <c:formatCode>General</c:formatCode>
                <c:ptCount val="12"/>
                <c:pt idx="0">
                  <c:v>4715</c:v>
                </c:pt>
                <c:pt idx="1">
                  <c:v>5582</c:v>
                </c:pt>
                <c:pt idx="2">
                  <c:v>6248</c:v>
                </c:pt>
                <c:pt idx="3">
                  <c:v>5034</c:v>
                </c:pt>
                <c:pt idx="4">
                  <c:v>6457</c:v>
                </c:pt>
                <c:pt idx="5">
                  <c:v>5918</c:v>
                </c:pt>
                <c:pt idx="6">
                  <c:v>5924</c:v>
                </c:pt>
                <c:pt idx="7">
                  <c:v>5812</c:v>
                </c:pt>
                <c:pt idx="8">
                  <c:v>5581</c:v>
                </c:pt>
                <c:pt idx="9">
                  <c:v>5853</c:v>
                </c:pt>
                <c:pt idx="10">
                  <c:v>5941</c:v>
                </c:pt>
                <c:pt idx="11">
                  <c:v>6050</c:v>
                </c:pt>
              </c:numCache>
            </c:numRef>
          </c:val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 Oświadczenia o powierzeniu pracy cudzoziemcowi wg stanu na 30.11.2018 r. (63 843)</c:v>
                </c:pt>
              </c:strCache>
            </c:strRef>
          </c:tx>
          <c:dLbls>
            <c:dLbl>
              <c:idx val="3"/>
              <c:layout>
                <c:manualLayout>
                  <c:x val="-2.4883431668414252E-2"/>
                  <c:y val="-3.928445725252281E-2"/>
                </c:manualLayout>
              </c:layout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002060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Arkusz1!$A$2:$A$13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Arkusz1!$C$2:$C$13</c:f>
              <c:numCache>
                <c:formatCode>General</c:formatCode>
                <c:ptCount val="12"/>
                <c:pt idx="0">
                  <c:v>1790</c:v>
                </c:pt>
                <c:pt idx="1">
                  <c:v>4499</c:v>
                </c:pt>
                <c:pt idx="2">
                  <c:v>6802</c:v>
                </c:pt>
                <c:pt idx="3">
                  <c:v>5834</c:v>
                </c:pt>
                <c:pt idx="4" formatCode="#,##0">
                  <c:v>6399</c:v>
                </c:pt>
                <c:pt idx="5" formatCode="#,##0">
                  <c:v>6608</c:v>
                </c:pt>
                <c:pt idx="6" formatCode="#,##0">
                  <c:v>7303</c:v>
                </c:pt>
                <c:pt idx="7">
                  <c:v>5985</c:v>
                </c:pt>
                <c:pt idx="8">
                  <c:v>6440</c:v>
                </c:pt>
                <c:pt idx="9">
                  <c:v>7142</c:v>
                </c:pt>
                <c:pt idx="10">
                  <c:v>5041</c:v>
                </c:pt>
              </c:numCache>
            </c:numRef>
          </c:val>
        </c:ser>
        <c:ser>
          <c:idx val="2"/>
          <c:order val="2"/>
          <c:tx>
            <c:strRef>
              <c:f>Arkusz1!$D$1</c:f>
              <c:strCache>
                <c:ptCount val="1"/>
                <c:pt idx="0">
                  <c:v>Kolumna1</c:v>
                </c:pt>
              </c:strCache>
            </c:strRef>
          </c:tx>
          <c:cat>
            <c:strRef>
              <c:f>Arkusz1!$A$2:$A$13</c:f>
              <c:strCache>
                <c:ptCount val="12"/>
                <c:pt idx="0">
                  <c:v>I</c:v>
                </c:pt>
                <c:pt idx="1">
                  <c:v>II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Arkusz1!$D$2:$D$13</c:f>
            </c:numRef>
          </c:val>
        </c:ser>
        <c:marker val="1"/>
        <c:axId val="141049216"/>
        <c:axId val="141051008"/>
      </c:lineChart>
      <c:catAx>
        <c:axId val="1410492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41051008"/>
        <c:crosses val="autoZero"/>
        <c:auto val="1"/>
        <c:lblAlgn val="ctr"/>
        <c:lblOffset val="100"/>
      </c:catAx>
      <c:valAx>
        <c:axId val="1410510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4104921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 algn="just">
              <a:defRPr sz="9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</c:legendEntry>
      <c:layout>
        <c:manualLayout>
          <c:xMode val="edge"/>
          <c:yMode val="edge"/>
          <c:x val="0.70395147511841294"/>
          <c:y val="0.25272013933830217"/>
          <c:w val="0.28286606881888215"/>
          <c:h val="0.23958790648531594"/>
        </c:manualLayout>
      </c:layout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9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5.9971894492196393E-2"/>
          <c:y val="4.6134905064056285E-2"/>
          <c:w val="0.93268627879848365"/>
          <c:h val="0.6244432422256877"/>
        </c:manualLayout>
      </c:layout>
      <c:barChart>
        <c:barDir val="col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Liczba oświadczeń zarejestrowanych w województwie kujawsko-pomorskim w latach 2007-2017 oraz nowe ścieżki dostępu cudzoziemca do polskiego rynku pracy na 30.11.2018 r.</c:v>
                </c:pt>
              </c:strCache>
            </c:strRef>
          </c:tx>
          <c:dPt>
            <c:idx val="11"/>
            <c:spPr>
              <a:solidFill>
                <a:schemeClr val="accent4"/>
              </a:solidFill>
            </c:spPr>
          </c:dPt>
          <c:dPt>
            <c:idx val="12"/>
            <c:spPr>
              <a:solidFill>
                <a:srgbClr val="00B050"/>
              </a:solidFill>
            </c:spPr>
          </c:dPt>
          <c:dLbls>
            <c:dLbl>
              <c:idx val="11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200" b="1">
                      <a:solidFill>
                        <a:srgbClr val="00206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dLbl>
              <c:idx val="12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200" b="1">
                      <a:solidFill>
                        <a:srgbClr val="00206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dLbl>
              <c:idx val="13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200" b="1">
                      <a:solidFill>
                        <a:srgbClr val="00206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noFill/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Arkusz1!$A$2:$A$15</c:f>
              <c:strCache>
                <c:ptCount val="14"/>
                <c:pt idx="0">
                  <c:v>VIII-XII 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30.11.2018 r.</c:v>
                </c:pt>
                <c:pt idx="12">
                  <c:v>Oświadczenia</c:v>
                </c:pt>
                <c:pt idx="13">
                  <c:v>Zezwolenia na pracę sezonową</c:v>
                </c:pt>
              </c:strCache>
            </c:strRef>
          </c:cat>
          <c:val>
            <c:numRef>
              <c:f>Arkusz1!$B$2:$B$15</c:f>
              <c:numCache>
                <c:formatCode>#,##0</c:formatCode>
                <c:ptCount val="14"/>
                <c:pt idx="0" formatCode="General">
                  <c:v>301</c:v>
                </c:pt>
                <c:pt idx="1">
                  <c:v>2040</c:v>
                </c:pt>
                <c:pt idx="2">
                  <c:v>1265</c:v>
                </c:pt>
                <c:pt idx="3">
                  <c:v>1823</c:v>
                </c:pt>
                <c:pt idx="4">
                  <c:v>1804</c:v>
                </c:pt>
                <c:pt idx="5">
                  <c:v>2276</c:v>
                </c:pt>
                <c:pt idx="6">
                  <c:v>2919</c:v>
                </c:pt>
                <c:pt idx="7">
                  <c:v>9524</c:v>
                </c:pt>
                <c:pt idx="8">
                  <c:v>29694</c:v>
                </c:pt>
                <c:pt idx="9">
                  <c:v>48517</c:v>
                </c:pt>
                <c:pt idx="10">
                  <c:v>69115</c:v>
                </c:pt>
                <c:pt idx="11">
                  <c:v>65393</c:v>
                </c:pt>
                <c:pt idx="12">
                  <c:v>63843</c:v>
                </c:pt>
                <c:pt idx="13">
                  <c:v>1550</c:v>
                </c:pt>
              </c:numCache>
            </c:numRef>
          </c:val>
        </c:ser>
        <c:axId val="141281920"/>
        <c:axId val="141287808"/>
      </c:barChart>
      <c:catAx>
        <c:axId val="141281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050" b="1" baseline="0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287808"/>
        <c:crosses val="autoZero"/>
        <c:auto val="1"/>
        <c:lblAlgn val="ctr"/>
        <c:lblOffset val="100"/>
      </c:catAx>
      <c:valAx>
        <c:axId val="1412878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281920"/>
        <c:crosses val="autoZero"/>
        <c:crossBetween val="between"/>
      </c:valAx>
      <c:spPr>
        <a:noFill/>
        <a:ln w="25353">
          <a:noFill/>
        </a:ln>
      </c:spPr>
    </c:plotArea>
    <c:plotVisOnly val="1"/>
    <c:dispBlanksAs val="gap"/>
  </c:chart>
  <c:spPr>
    <a:noFill/>
  </c:spPr>
  <c:txPr>
    <a:bodyPr/>
    <a:lstStyle/>
    <a:p>
      <a:pPr>
        <a:defRPr sz="1795"/>
      </a:pPr>
      <a:endParaRPr lang="pl-PL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title>
      <c:tx>
        <c:rich>
          <a:bodyPr/>
          <a:lstStyle/>
          <a:p>
            <a:pPr>
              <a:defRPr>
                <a:latin typeface="Cambria" pitchFamily="18" charset="0"/>
              </a:defRPr>
            </a:pPr>
            <a:r>
              <a:rPr lang="en-US" dirty="0">
                <a:solidFill>
                  <a:srgbClr val="0070C0"/>
                </a:solidFill>
                <a:latin typeface="Cambria" pitchFamily="18" charset="0"/>
              </a:rPr>
              <a:t>OŚWIADCZENIA </a:t>
            </a:r>
            <a:r>
              <a:rPr lang="pl-PL" dirty="0" smtClean="0">
                <a:solidFill>
                  <a:srgbClr val="0070C0"/>
                </a:solidFill>
                <a:latin typeface="Cambria" pitchFamily="18" charset="0"/>
              </a:rPr>
              <a:t>(63 843)</a:t>
            </a:r>
            <a:endParaRPr lang="en-US" dirty="0">
              <a:solidFill>
                <a:srgbClr val="0070C0"/>
              </a:solidFill>
              <a:latin typeface="Cambria" pitchFamily="18" charset="0"/>
            </a:endParaRPr>
          </a:p>
        </c:rich>
      </c:tx>
      <c:layout/>
      <c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c:spPr>
    </c:title>
    <c:plotArea>
      <c:layout/>
      <c:pie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OŚWIADCZENIA 30.11.2018 r. 63 843</c:v>
                </c:pt>
              </c:strCache>
            </c:strRef>
          </c:tx>
          <c:dLbls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  <c:showLeaderLines val="1"/>
          </c:dLbls>
          <c:cat>
            <c:strRef>
              <c:f>Arkusz1!$A$2:$A$21</c:f>
              <c:strCache>
                <c:ptCount val="20"/>
                <c:pt idx="0">
                  <c:v>PUP Aleksandrów Kuj.</c:v>
                </c:pt>
                <c:pt idx="1">
                  <c:v>PUP Brodnica</c:v>
                </c:pt>
                <c:pt idx="2">
                  <c:v>PUP Bydgoszcz</c:v>
                </c:pt>
                <c:pt idx="3">
                  <c:v>PUP Chełmno</c:v>
                </c:pt>
                <c:pt idx="4">
                  <c:v>PUP Golub-Dobrzyń</c:v>
                </c:pt>
                <c:pt idx="5">
                  <c:v>PUP Grudziądz</c:v>
                </c:pt>
                <c:pt idx="6">
                  <c:v>PUP Inowrocław</c:v>
                </c:pt>
                <c:pt idx="7">
                  <c:v>PUP Lipno</c:v>
                </c:pt>
                <c:pt idx="8">
                  <c:v>PUP Mogilno</c:v>
                </c:pt>
                <c:pt idx="9">
                  <c:v>PUP Nakło</c:v>
                </c:pt>
                <c:pt idx="10">
                  <c:v>PUP Radziejów</c:v>
                </c:pt>
                <c:pt idx="11">
                  <c:v>PUP Rypin</c:v>
                </c:pt>
                <c:pt idx="12">
                  <c:v>PUP Sępólno Krajeńskie</c:v>
                </c:pt>
                <c:pt idx="13">
                  <c:v>PUP Świecie</c:v>
                </c:pt>
                <c:pt idx="14">
                  <c:v>PUP dla Miasta Torunia</c:v>
                </c:pt>
                <c:pt idx="15">
                  <c:v>PUP dla Powiatu Toruńskiego</c:v>
                </c:pt>
                <c:pt idx="16">
                  <c:v>PUP Tuchola</c:v>
                </c:pt>
                <c:pt idx="17">
                  <c:v>PUP Wąbrzeźno</c:v>
                </c:pt>
                <c:pt idx="18">
                  <c:v>PUP Włocławek</c:v>
                </c:pt>
                <c:pt idx="19">
                  <c:v>PUP Żnin</c:v>
                </c:pt>
              </c:strCache>
            </c:strRef>
          </c:cat>
          <c:val>
            <c:numRef>
              <c:f>Arkusz1!$B$2:$B$21</c:f>
              <c:numCache>
                <c:formatCode>General</c:formatCode>
                <c:ptCount val="20"/>
                <c:pt idx="0" formatCode="#,##0">
                  <c:v>204</c:v>
                </c:pt>
                <c:pt idx="1">
                  <c:v>577</c:v>
                </c:pt>
                <c:pt idx="2">
                  <c:v>17376</c:v>
                </c:pt>
                <c:pt idx="3">
                  <c:v>5537</c:v>
                </c:pt>
                <c:pt idx="4">
                  <c:v>695</c:v>
                </c:pt>
                <c:pt idx="5">
                  <c:v>3137</c:v>
                </c:pt>
                <c:pt idx="6">
                  <c:v>2576</c:v>
                </c:pt>
                <c:pt idx="7">
                  <c:v>372</c:v>
                </c:pt>
                <c:pt idx="8">
                  <c:v>2409</c:v>
                </c:pt>
                <c:pt idx="9">
                  <c:v>6431</c:v>
                </c:pt>
                <c:pt idx="10">
                  <c:v>359</c:v>
                </c:pt>
                <c:pt idx="11">
                  <c:v>89</c:v>
                </c:pt>
                <c:pt idx="12">
                  <c:v>918</c:v>
                </c:pt>
                <c:pt idx="13">
                  <c:v>1773</c:v>
                </c:pt>
                <c:pt idx="14">
                  <c:v>7860</c:v>
                </c:pt>
                <c:pt idx="15">
                  <c:v>2638</c:v>
                </c:pt>
                <c:pt idx="16">
                  <c:v>2135</c:v>
                </c:pt>
                <c:pt idx="17">
                  <c:v>734</c:v>
                </c:pt>
                <c:pt idx="18">
                  <c:v>3603</c:v>
                </c:pt>
                <c:pt idx="19">
                  <c:v>4420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75673761482940261"/>
          <c:y val="3.1853992041317614E-2"/>
          <c:w val="0.23454293799212741"/>
          <c:h val="0.93580348827364324"/>
        </c:manualLayout>
      </c:layout>
      <c:spPr>
        <a:solidFill>
          <a:schemeClr val="tx2">
            <a:lumMod val="20000"/>
            <a:lumOff val="80000"/>
          </a:schemeClr>
        </a:solidFill>
        <a:ln>
          <a:solidFill>
            <a:schemeClr val="tx1"/>
          </a:solidFill>
        </a:ln>
      </c:spPr>
      <c:txPr>
        <a:bodyPr/>
        <a:lstStyle/>
        <a:p>
          <a:pPr>
            <a:defRPr sz="1000" b="1">
              <a:solidFill>
                <a:srgbClr val="002060"/>
              </a:solidFill>
              <a:latin typeface="Cambria" pitchFamily="18" charset="0"/>
            </a:defRPr>
          </a:pPr>
          <a:endParaRPr lang="pl-PL"/>
        </a:p>
      </c:txPr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1459020158808831"/>
          <c:y val="1.0828895350736761E-2"/>
          <c:w val="0.64841188057756383"/>
          <c:h val="0.92793903355441643"/>
        </c:manualLayout>
      </c:layout>
      <c:barChart>
        <c:barDir val="bar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stan na 30.11.2018 r.</c:v>
                </c:pt>
              </c:strCache>
            </c:strRef>
          </c:tx>
          <c:dPt>
            <c:idx val="19"/>
            <c:spPr>
              <a:solidFill>
                <a:srgbClr val="0070C0"/>
              </a:solidFill>
            </c:spPr>
          </c:dPt>
          <c:dPt>
            <c:idx val="20"/>
            <c:spPr>
              <a:solidFill>
                <a:srgbClr val="C00000"/>
              </a:solidFill>
            </c:spPr>
          </c:dPt>
          <c:dLbls>
            <c:dLbl>
              <c:idx val="20"/>
              <c:spPr>
                <a:solidFill>
                  <a:srgbClr val="FFFF00"/>
                </a:solidFill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chemeClr val="tx2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Arkusz1!$A$2:$A$22</c:f>
              <c:strCache>
                <c:ptCount val="21"/>
                <c:pt idx="0">
                  <c:v>PUP Aleksandrów Kujawski</c:v>
                </c:pt>
                <c:pt idx="1">
                  <c:v>PUP Brodnica</c:v>
                </c:pt>
                <c:pt idx="2">
                  <c:v>PUP Bydgoszcz</c:v>
                </c:pt>
                <c:pt idx="3">
                  <c:v>PUP Chełmno</c:v>
                </c:pt>
                <c:pt idx="4">
                  <c:v>PUP Golub-Dobrzyń</c:v>
                </c:pt>
                <c:pt idx="5">
                  <c:v>PUP Grudziądz</c:v>
                </c:pt>
                <c:pt idx="6">
                  <c:v>PUP Inowrocław</c:v>
                </c:pt>
                <c:pt idx="7">
                  <c:v>PUP Lipno</c:v>
                </c:pt>
                <c:pt idx="8">
                  <c:v>PUP Mogilno</c:v>
                </c:pt>
                <c:pt idx="9">
                  <c:v>PUP Nakło</c:v>
                </c:pt>
                <c:pt idx="10">
                  <c:v>PUP Radziejów</c:v>
                </c:pt>
                <c:pt idx="11">
                  <c:v>PUP Rypin</c:v>
                </c:pt>
                <c:pt idx="12">
                  <c:v>PUP Sępólno Krajeńskie</c:v>
                </c:pt>
                <c:pt idx="13">
                  <c:v>PUP Świecie</c:v>
                </c:pt>
                <c:pt idx="14">
                  <c:v>PUP dla Miasta Torunia</c:v>
                </c:pt>
                <c:pt idx="15">
                  <c:v>PUP dla Powiatu Toruńskiego</c:v>
                </c:pt>
                <c:pt idx="16">
                  <c:v>PUP Tuchola</c:v>
                </c:pt>
                <c:pt idx="17">
                  <c:v>PUP Wąbrzeźno</c:v>
                </c:pt>
                <c:pt idx="18">
                  <c:v>PUP Włocławek</c:v>
                </c:pt>
                <c:pt idx="19">
                  <c:v>PUP Żnin</c:v>
                </c:pt>
                <c:pt idx="20">
                  <c:v>Kujawsko-Pomorskie</c:v>
                </c:pt>
              </c:strCache>
            </c:strRef>
          </c:cat>
          <c:val>
            <c:numRef>
              <c:f>Arkusz1!$B$2:$B$22</c:f>
              <c:numCache>
                <c:formatCode>General</c:formatCode>
                <c:ptCount val="21"/>
                <c:pt idx="0">
                  <c:v>204</c:v>
                </c:pt>
                <c:pt idx="1">
                  <c:v>577</c:v>
                </c:pt>
                <c:pt idx="2" formatCode="#,##0">
                  <c:v>17376</c:v>
                </c:pt>
                <c:pt idx="3" formatCode="#,##0">
                  <c:v>5537</c:v>
                </c:pt>
                <c:pt idx="4">
                  <c:v>695</c:v>
                </c:pt>
                <c:pt idx="5" formatCode="#,##0">
                  <c:v>3137</c:v>
                </c:pt>
                <c:pt idx="6" formatCode="#,##0">
                  <c:v>2576</c:v>
                </c:pt>
                <c:pt idx="7">
                  <c:v>372</c:v>
                </c:pt>
                <c:pt idx="8" formatCode="#,##0">
                  <c:v>2409</c:v>
                </c:pt>
                <c:pt idx="9" formatCode="#,##0">
                  <c:v>6431</c:v>
                </c:pt>
                <c:pt idx="10">
                  <c:v>359</c:v>
                </c:pt>
                <c:pt idx="11">
                  <c:v>89</c:v>
                </c:pt>
                <c:pt idx="12">
                  <c:v>918</c:v>
                </c:pt>
                <c:pt idx="13" formatCode="#,##0">
                  <c:v>1773</c:v>
                </c:pt>
                <c:pt idx="14" formatCode="#,##0">
                  <c:v>7860</c:v>
                </c:pt>
                <c:pt idx="15" formatCode="#,##0">
                  <c:v>2638</c:v>
                </c:pt>
                <c:pt idx="16" formatCode="#,##0">
                  <c:v>2135</c:v>
                </c:pt>
                <c:pt idx="17">
                  <c:v>734</c:v>
                </c:pt>
                <c:pt idx="18" formatCode="#,##0">
                  <c:v>3603</c:v>
                </c:pt>
                <c:pt idx="19" formatCode="#,##0">
                  <c:v>4420</c:v>
                </c:pt>
                <c:pt idx="20" formatCode="#,##0">
                  <c:v>63843</c:v>
                </c:pt>
              </c:numCache>
            </c:numRef>
          </c:val>
        </c:ser>
        <c:gapWidth val="189"/>
        <c:overlap val="-40"/>
        <c:axId val="141590528"/>
        <c:axId val="141592448"/>
      </c:barChart>
      <c:catAx>
        <c:axId val="141590528"/>
        <c:scaling>
          <c:orientation val="minMax"/>
        </c:scaling>
        <c:axPos val="l"/>
        <c:tickLblPos val="nextTo"/>
        <c:txPr>
          <a:bodyPr/>
          <a:lstStyle/>
          <a:p>
            <a:pPr>
              <a:defRPr sz="105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592448"/>
        <c:crosses val="autoZero"/>
        <c:auto val="1"/>
        <c:lblAlgn val="ctr"/>
        <c:lblOffset val="100"/>
      </c:catAx>
      <c:valAx>
        <c:axId val="141592448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415905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0700302332143548"/>
          <c:y val="3.3826738981278789E-2"/>
          <c:w val="0.63766581455323956"/>
          <c:h val="0.91549091324742871"/>
        </c:manualLayout>
      </c:layout>
      <c:barChart>
        <c:barDir val="bar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stan na 30.11.2018 r.</c:v>
                </c:pt>
              </c:strCache>
            </c:strRef>
          </c:tx>
          <c:dPt>
            <c:idx val="19"/>
            <c:spPr>
              <a:solidFill>
                <a:schemeClr val="accent1"/>
              </a:solidFill>
            </c:spPr>
          </c:dPt>
          <c:dPt>
            <c:idx val="20"/>
            <c:spPr>
              <a:solidFill>
                <a:srgbClr val="C00000"/>
              </a:solidFill>
            </c:spPr>
          </c:dPt>
          <c:dLbls>
            <c:dLbl>
              <c:idx val="20"/>
              <c:spPr>
                <a:solidFill>
                  <a:srgbClr val="FFFF00"/>
                </a:solidFill>
                <a:ln>
                  <a:solidFill>
                    <a:srgbClr val="401B5B"/>
                  </a:solidFill>
                </a:ln>
              </c:spPr>
              <c:txPr>
                <a:bodyPr/>
                <a:lstStyle/>
                <a:p>
                  <a:pPr>
                    <a:defRPr sz="1400" b="1">
                      <a:solidFill>
                        <a:srgbClr val="002060"/>
                      </a:solidFill>
                      <a:latin typeface="Cambria" pitchFamily="18" charset="0"/>
                    </a:defRPr>
                  </a:pPr>
                  <a:endParaRPr lang="pl-PL"/>
                </a:p>
              </c:txPr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Cambria" pitchFamily="18" charset="0"/>
                  </a:defRPr>
                </a:pPr>
                <a:endParaRPr lang="pl-PL"/>
              </a:p>
            </c:txPr>
            <c:showVal val="1"/>
          </c:dLbls>
          <c:cat>
            <c:strRef>
              <c:f>Arkusz1!$A$2:$A$22</c:f>
              <c:strCache>
                <c:ptCount val="21"/>
                <c:pt idx="0">
                  <c:v>PUP Aleksandrów Kujawski</c:v>
                </c:pt>
                <c:pt idx="1">
                  <c:v>PUP Brodnica</c:v>
                </c:pt>
                <c:pt idx="2">
                  <c:v>PUP Bydgoszcz</c:v>
                </c:pt>
                <c:pt idx="3">
                  <c:v>PUP Chełmno</c:v>
                </c:pt>
                <c:pt idx="4">
                  <c:v>PUP Golub-Dobrzyń</c:v>
                </c:pt>
                <c:pt idx="5">
                  <c:v>PUP Grudziądz</c:v>
                </c:pt>
                <c:pt idx="6">
                  <c:v>PUP Inowrocław</c:v>
                </c:pt>
                <c:pt idx="7">
                  <c:v>PUP Lipno</c:v>
                </c:pt>
                <c:pt idx="8">
                  <c:v>PUP Mogilno</c:v>
                </c:pt>
                <c:pt idx="9">
                  <c:v>PUP Nakło</c:v>
                </c:pt>
                <c:pt idx="10">
                  <c:v>PUP Radziejów</c:v>
                </c:pt>
                <c:pt idx="11">
                  <c:v>PUP Rypin</c:v>
                </c:pt>
                <c:pt idx="12">
                  <c:v>PUP Sępólno Krajeńskie</c:v>
                </c:pt>
                <c:pt idx="13">
                  <c:v>PUP Świecie</c:v>
                </c:pt>
                <c:pt idx="14">
                  <c:v>PUP dla Miasta Torunia</c:v>
                </c:pt>
                <c:pt idx="15">
                  <c:v>PUP dla Powiatu Toruńskiego</c:v>
                </c:pt>
                <c:pt idx="16">
                  <c:v>PUP Tuchola</c:v>
                </c:pt>
                <c:pt idx="17">
                  <c:v>PUP Wąbrzeźno</c:v>
                </c:pt>
                <c:pt idx="18">
                  <c:v>PUP Włocławek</c:v>
                </c:pt>
                <c:pt idx="19">
                  <c:v>PUP Żnin</c:v>
                </c:pt>
                <c:pt idx="20">
                  <c:v>Kujawsko-Pomorskie</c:v>
                </c:pt>
              </c:strCache>
            </c:strRef>
          </c:cat>
          <c:val>
            <c:numRef>
              <c:f>Arkusz1!$B$2:$B$22</c:f>
              <c:numCache>
                <c:formatCode>General</c:formatCode>
                <c:ptCount val="21"/>
                <c:pt idx="0">
                  <c:v>47</c:v>
                </c:pt>
                <c:pt idx="1">
                  <c:v>33</c:v>
                </c:pt>
                <c:pt idx="2" formatCode="#,##0">
                  <c:v>168</c:v>
                </c:pt>
                <c:pt idx="3" formatCode="#,##0">
                  <c:v>153</c:v>
                </c:pt>
                <c:pt idx="4">
                  <c:v>21</c:v>
                </c:pt>
                <c:pt idx="5" formatCode="#,##0">
                  <c:v>42</c:v>
                </c:pt>
                <c:pt idx="6" formatCode="#,##0">
                  <c:v>588</c:v>
                </c:pt>
                <c:pt idx="7">
                  <c:v>48</c:v>
                </c:pt>
                <c:pt idx="8" formatCode="#,##0">
                  <c:v>1</c:v>
                </c:pt>
                <c:pt idx="9" formatCode="#,##0">
                  <c:v>197</c:v>
                </c:pt>
                <c:pt idx="10">
                  <c:v>11</c:v>
                </c:pt>
                <c:pt idx="11">
                  <c:v>2</c:v>
                </c:pt>
                <c:pt idx="12">
                  <c:v>40</c:v>
                </c:pt>
                <c:pt idx="13" formatCode="#,##0">
                  <c:v>12</c:v>
                </c:pt>
                <c:pt idx="14" formatCode="#,##0">
                  <c:v>0</c:v>
                </c:pt>
                <c:pt idx="15" formatCode="#,##0">
                  <c:v>34</c:v>
                </c:pt>
                <c:pt idx="16" formatCode="#,##0">
                  <c:v>0</c:v>
                </c:pt>
                <c:pt idx="17">
                  <c:v>4</c:v>
                </c:pt>
                <c:pt idx="18" formatCode="#,##0">
                  <c:v>103</c:v>
                </c:pt>
                <c:pt idx="19" formatCode="#,##0">
                  <c:v>46</c:v>
                </c:pt>
                <c:pt idx="20" formatCode="#,##0">
                  <c:v>1550</c:v>
                </c:pt>
              </c:numCache>
            </c:numRef>
          </c:val>
        </c:ser>
        <c:gapWidth val="189"/>
        <c:overlap val="-40"/>
        <c:axId val="141536256"/>
        <c:axId val="141546240"/>
      </c:barChart>
      <c:catAx>
        <c:axId val="141536256"/>
        <c:scaling>
          <c:orientation val="minMax"/>
        </c:scaling>
        <c:axPos val="l"/>
        <c:tickLblPos val="nextTo"/>
        <c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050" b="1">
                <a:solidFill>
                  <a:srgbClr val="002060"/>
                </a:solidFill>
                <a:latin typeface="Cambria" pitchFamily="18" charset="0"/>
              </a:defRPr>
            </a:pPr>
            <a:endParaRPr lang="pl-PL"/>
          </a:p>
        </c:txPr>
        <c:crossAx val="141546240"/>
        <c:crosses val="autoZero"/>
        <c:auto val="1"/>
        <c:lblAlgn val="ctr"/>
        <c:lblOffset val="100"/>
      </c:catAx>
      <c:valAx>
        <c:axId val="14154624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000" b="1">
                <a:solidFill>
                  <a:srgbClr val="002060"/>
                </a:solidFill>
              </a:defRPr>
            </a:pPr>
            <a:endParaRPr lang="pl-PL"/>
          </a:p>
        </c:txPr>
        <c:crossAx val="14153625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0.13997</cdr:x>
      <cdr:y>0.42117</cdr:y>
    </cdr:from>
    <cdr:to>
      <cdr:x>0.25109</cdr:x>
      <cdr:y>0.59209</cdr:y>
    </cdr:to>
    <cdr:sp macro="" textlink="">
      <cdr:nvSpPr>
        <cdr:cNvPr id="2" name="pole tekstowe 1"/>
        <cdr:cNvSpPr txBox="1"/>
      </cdr:nvSpPr>
      <cdr:spPr>
        <a:xfrm xmlns:a="http://schemas.openxmlformats.org/drawingml/2006/main">
          <a:off x="1151930" y="225323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76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182" y="1"/>
            <a:ext cx="2945876" cy="4968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A2363-71A7-42C1-8158-47468875F7CC}" type="datetimeFigureOut">
              <a:rPr lang="pl-PL" smtClean="0"/>
              <a:pPr/>
              <a:t>2018-12-20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830"/>
            <a:ext cx="2945876" cy="4968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182" y="9429830"/>
            <a:ext cx="2945876" cy="4968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C1403D-F3C0-4404-8F02-43F49A03E77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6C699-F7A6-4565-95B6-D78834AF0C3B}" type="datetimeFigureOut">
              <a:rPr lang="pl-PL" smtClean="0"/>
              <a:pPr/>
              <a:t>2018-12-20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2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A90E6A-68CC-4344-B598-51CFA90CB0D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2</a:t>
            </a:fld>
            <a:endParaRPr lang="pl-PL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3</a:t>
            </a:fld>
            <a:endParaRPr 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4</a:t>
            </a:fld>
            <a:endParaRPr 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7</a:t>
            </a:fld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8</a:t>
            </a:fld>
            <a:endParaRPr lang="pl-PL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971FF-EF28-4195-A575-329446EFAA55}" type="slidenum">
              <a:rPr lang="pl-PL" smtClean="0"/>
              <a:pPr/>
              <a:t>10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4D4F4-AE05-4ABD-8B01-2B78EA0F7374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6224F-3BCC-4123-8A67-EE6FA178A6E7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79557-58E5-48C1-A7C3-33B5622D27ED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EDB3-1F00-4B3E-B98B-48EC9408878D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A8C1D-5841-4263-B417-ECA4D9AFAA99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8F765-03E3-46AC-BC03-0A610C87F2C7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2F297-D3A7-45CC-8E04-FE7141D976B3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494E3-5E2C-4BDB-B232-DD281BFDE2E4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AB061-FE8A-4A19-9D0E-54EEA4C03B8F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A844-2585-4B1D-AA56-4C6450EA4CF7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E9CDD-C08A-4FE4-8835-D4E9DC5D6B52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11FB0-0E32-4872-AC65-CC4E90DFCD68}" type="datetime1">
              <a:rPr lang="pl-PL" smtClean="0"/>
              <a:pPr/>
              <a:t>2018-12-20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357E8-6598-4C73-BEE7-71E9A6B65FC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23728" y="404664"/>
            <a:ext cx="5184576" cy="1012974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381850"/>
                </a:solidFill>
                <a:latin typeface="Cambria" pitchFamily="18" charset="0"/>
              </a:rPr>
              <a:t/>
            </a:r>
            <a:br>
              <a:rPr lang="pl-PL" b="1" dirty="0" smtClean="0">
                <a:solidFill>
                  <a:srgbClr val="381850"/>
                </a:solidFill>
                <a:latin typeface="Cambria" pitchFamily="18" charset="0"/>
              </a:rPr>
            </a:br>
            <a:r>
              <a:rPr lang="pl-PL" sz="2700" b="1" dirty="0" smtClean="0">
                <a:solidFill>
                  <a:srgbClr val="381850"/>
                </a:solidFill>
                <a:latin typeface="Cambria" pitchFamily="18" charset="0"/>
              </a:rPr>
              <a:t>SYTUACJA BIEŻĄCA</a:t>
            </a:r>
            <a:r>
              <a:rPr lang="pl-PL" b="1" dirty="0" smtClean="0">
                <a:solidFill>
                  <a:schemeClr val="bg2">
                    <a:lumMod val="10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pl-PL" b="1" dirty="0">
              <a:solidFill>
                <a:srgbClr val="381850"/>
              </a:solidFill>
              <a:latin typeface="Cambria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780928"/>
            <a:ext cx="8301608" cy="3168352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pl-PL" sz="2400" b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algn="ctr">
              <a:buNone/>
            </a:pPr>
            <a:r>
              <a:rPr lang="pl-PL" sz="2400" b="1" dirty="0" smtClean="0">
                <a:solidFill>
                  <a:srgbClr val="C00000"/>
                </a:solidFill>
                <a:latin typeface="Cambria" pitchFamily="18" charset="0"/>
              </a:rPr>
              <a:t>CUDZOZIEMCY NA RYNKU PRACY               </a:t>
            </a:r>
            <a:br>
              <a:rPr lang="pl-PL" sz="24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pl-PL" sz="2400" b="1" dirty="0" smtClean="0">
                <a:solidFill>
                  <a:srgbClr val="C00000"/>
                </a:solidFill>
                <a:latin typeface="Cambria" pitchFamily="18" charset="0"/>
              </a:rPr>
              <a:t> W WOJEWÓDZTWIE KUJAWSKO-POMORSKIM </a:t>
            </a:r>
            <a:br>
              <a:rPr lang="pl-PL" sz="2400" b="1" dirty="0" smtClean="0">
                <a:solidFill>
                  <a:srgbClr val="C00000"/>
                </a:solidFill>
                <a:latin typeface="Cambria" pitchFamily="18" charset="0"/>
              </a:rPr>
            </a:br>
            <a:r>
              <a:rPr lang="pl-PL" sz="2400" b="1" dirty="0" smtClean="0">
                <a:solidFill>
                  <a:srgbClr val="C00000"/>
                </a:solidFill>
                <a:latin typeface="Cambria" pitchFamily="18" charset="0"/>
              </a:rPr>
              <a:t>WEDŁUG STANU NA 30.11.2018 R.</a:t>
            </a:r>
          </a:p>
          <a:p>
            <a:pPr algn="ctr">
              <a:buNone/>
            </a:pPr>
            <a:endParaRPr lang="pl-PL" sz="1400" b="1" dirty="0" smtClean="0">
              <a:solidFill>
                <a:srgbClr val="401B5B"/>
              </a:solidFill>
              <a:latin typeface="Cambria" pitchFamily="18" charset="0"/>
            </a:endParaRPr>
          </a:p>
          <a:p>
            <a:pPr algn="ctr">
              <a:buNone/>
            </a:pPr>
            <a:r>
              <a:rPr lang="pl-PL" sz="1400" b="1" dirty="0" smtClean="0">
                <a:solidFill>
                  <a:srgbClr val="401B5B"/>
                </a:solidFill>
                <a:latin typeface="Cambria" pitchFamily="18" charset="0"/>
              </a:rPr>
              <a:t>WOJEWÓDZKI URZĄD PRACY W TORUNIU</a:t>
            </a:r>
          </a:p>
          <a:p>
            <a:pPr algn="ctr">
              <a:buNone/>
            </a:pPr>
            <a:endParaRPr lang="pl-PL" sz="1400" dirty="0">
              <a:solidFill>
                <a:srgbClr val="401B5B"/>
              </a:solidFill>
              <a:latin typeface="Cambria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357E8-6598-4C73-BEE7-71E9A6B65FCF}" type="slidenum">
              <a:rPr lang="pl-PL" smtClean="0"/>
              <a:pPr/>
              <a:t>1</a:t>
            </a:fld>
            <a:endParaRPr lang="pl-PL"/>
          </a:p>
        </p:txBody>
      </p:sp>
      <p:pic>
        <p:nvPicPr>
          <p:cNvPr id="1033" name="Picture 9" descr="\\WUP.LOCAL\UZYTKOWNICY\WLOCLAWEK1\magdalenazboinska\PULPIT\LOGO RÓŻNE\WUP-Torun-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548680"/>
            <a:ext cx="1030730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0" y="1214422"/>
            <a:ext cx="2051720" cy="990442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l-PL" sz="2000" b="1" dirty="0" smtClean="0">
                <a:solidFill>
                  <a:srgbClr val="C00000"/>
                </a:solidFill>
              </a:rPr>
              <a:t/>
            </a:r>
            <a:br>
              <a:rPr lang="pl-PL" sz="2000" b="1" dirty="0" smtClean="0">
                <a:solidFill>
                  <a:srgbClr val="C00000"/>
                </a:solidFill>
              </a:rPr>
            </a:br>
            <a: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  <a:t>WYDAWANIE ZEZWOLEŃ </a:t>
            </a:r>
            <a:b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  <a:t>NA PRACĘ SEZONOWĄ CUDZOZIEMCA  WG STANU NA  30.11.2018 R.</a:t>
            </a:r>
            <a:endParaRPr lang="pl-PL" sz="1300" dirty="0">
              <a:solidFill>
                <a:srgbClr val="002060"/>
              </a:solidFill>
              <a:latin typeface="Cambria" pitchFamily="18" charset="0"/>
            </a:endParaRPr>
          </a:p>
        </p:txBody>
      </p:sp>
      <p:graphicFrame>
        <p:nvGraphicFramePr>
          <p:cNvPr id="5" name="Symbol zastępczy zawartości 3"/>
          <p:cNvGraphicFramePr>
            <a:graphicFrameLocks noGrp="1"/>
          </p:cNvGraphicFramePr>
          <p:nvPr>
            <p:ph type="pic" idx="4294967295"/>
          </p:nvPr>
        </p:nvGraphicFramePr>
        <p:xfrm>
          <a:off x="2267744" y="332656"/>
          <a:ext cx="6552727" cy="612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="" xmlns:p14="http://schemas.microsoft.com/office/powerpoint/2010/main" val="18709390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539552" y="1988842"/>
          <a:ext cx="8229600" cy="4137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WEDŁUG PAŃSTWA POCHODZENIA CUDZOZIEMCA  W WOJEWÓDZTWIE KUJAWSKO-POMORSKIM 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STANU NA 30.11.2018 R. (63 843)</a:t>
            </a:r>
            <a:endParaRPr lang="pl-PL" sz="18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513293" y="2057401"/>
          <a:ext cx="8229600" cy="4137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WYDAWANIE ZEZWOLEŃ NA PRACĘ SEZONOWĄ CUDZOZIEMCA                          W WOJEWÓDZTWIE KUJAWSKO-POMORSKIM 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STANU NA 30.11.2018 R. (1 550)</a:t>
            </a:r>
            <a:endParaRPr lang="pl-PL" sz="1800" b="1" dirty="0">
              <a:solidFill>
                <a:srgbClr val="00206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ytuł 9"/>
          <p:cNvSpPr>
            <a:spLocks noGrp="1"/>
          </p:cNvSpPr>
          <p:nvPr>
            <p:ph type="title"/>
          </p:nvPr>
        </p:nvSpPr>
        <p:spPr>
          <a:xfrm>
            <a:off x="913450" y="274638"/>
            <a:ext cx="7317105" cy="71596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ZATRUDNIANIE CUDZOZIEMCÓW W 2018 W RAMACH PROCEDUR OBSŁUGIWANYCH PRZEZ POWIATOWE URZĘDY PRACY </a:t>
            </a:r>
            <a:r>
              <a:rPr lang="pl-PL" sz="1800" b="1" dirty="0" smtClean="0">
                <a:solidFill>
                  <a:srgbClr val="C00000"/>
                </a:solidFill>
                <a:latin typeface="Cambria" pitchFamily="18" charset="0"/>
              </a:rPr>
              <a:t>(65 393)</a:t>
            </a:r>
            <a:endParaRPr lang="pl-PL" sz="1800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1" name="Symbol zastępczy tekstu 10"/>
          <p:cNvSpPr>
            <a:spLocks noGrp="1"/>
          </p:cNvSpPr>
          <p:nvPr>
            <p:ph type="body" idx="1"/>
          </p:nvPr>
        </p:nvSpPr>
        <p:spPr>
          <a:xfrm>
            <a:off x="714348" y="1295404"/>
            <a:ext cx="3731890" cy="761999"/>
          </a:xfrm>
          <a:solidFill>
            <a:schemeClr val="accent1">
              <a:lumMod val="20000"/>
              <a:lumOff val="80000"/>
            </a:schemeClr>
          </a:solidFill>
          <a:ln w="127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400" b="1" dirty="0" smtClean="0">
                <a:solidFill>
                  <a:srgbClr val="002060"/>
                </a:solidFill>
                <a:latin typeface="Cambria" pitchFamily="18" charset="0"/>
              </a:rPr>
              <a:t>OŚWIADCZENIA O POWIERZENU WYKONYWANIA PRACY CUDZOZIEMCOWI </a:t>
            </a:r>
            <a:r>
              <a:rPr lang="pl-PL" sz="1400" b="1" dirty="0" smtClean="0">
                <a:solidFill>
                  <a:srgbClr val="C00000"/>
                </a:solidFill>
                <a:latin typeface="Cambria" pitchFamily="18" charset="0"/>
              </a:rPr>
              <a:t>(63 843 OŚWIADCZENIA)</a:t>
            </a:r>
            <a:endParaRPr lang="pl-PL" sz="14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graphicFrame>
        <p:nvGraphicFramePr>
          <p:cNvPr id="15" name="Symbol zastępczy zawartości 14"/>
          <p:cNvGraphicFramePr>
            <a:graphicFrameLocks noGrp="1"/>
          </p:cNvGraphicFramePr>
          <p:nvPr>
            <p:ph sz="half" idx="2"/>
          </p:nvPr>
        </p:nvGraphicFramePr>
        <p:xfrm>
          <a:off x="323528" y="2362200"/>
          <a:ext cx="432048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Symbol zastępczy tekstu 12"/>
          <p:cNvSpPr>
            <a:spLocks noGrp="1"/>
          </p:cNvSpPr>
          <p:nvPr>
            <p:ph type="body" sz="quarter" idx="3"/>
          </p:nvPr>
        </p:nvSpPr>
        <p:spPr>
          <a:xfrm>
            <a:off x="4697764" y="1295405"/>
            <a:ext cx="3762668" cy="621428"/>
          </a:xfrm>
          <a:solidFill>
            <a:schemeClr val="accent1">
              <a:lumMod val="20000"/>
              <a:lumOff val="80000"/>
            </a:schemeClr>
          </a:solidFill>
          <a:ln w="9525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500" b="1" dirty="0" smtClean="0">
                <a:solidFill>
                  <a:srgbClr val="002060"/>
                </a:solidFill>
                <a:latin typeface="Cambria" pitchFamily="18" charset="0"/>
              </a:rPr>
              <a:t>ZEZWOLENIA NA PRACĘ SEZONOWĄ        </a:t>
            </a:r>
            <a:r>
              <a:rPr lang="pl-PL" sz="1400" b="1" dirty="0" smtClean="0">
                <a:solidFill>
                  <a:srgbClr val="C00000"/>
                </a:solidFill>
                <a:latin typeface="Cambria" pitchFamily="18" charset="0"/>
              </a:rPr>
              <a:t>(1 550 ZEZWOLEŃ NA PRACĘ SEZONOWĄ)</a:t>
            </a:r>
            <a:endParaRPr lang="pl-PL" sz="14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graphicFrame>
        <p:nvGraphicFramePr>
          <p:cNvPr id="16" name="Symbol zastępczy zawartości 15"/>
          <p:cNvGraphicFramePr>
            <a:graphicFrameLocks noGrp="1"/>
          </p:cNvGraphicFramePr>
          <p:nvPr>
            <p:ph sz="quarter" idx="4"/>
          </p:nvPr>
        </p:nvGraphicFramePr>
        <p:xfrm>
          <a:off x="4788024" y="2348880"/>
          <a:ext cx="4176464" cy="3723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449" y="381000"/>
            <a:ext cx="7317105" cy="9144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- CUDZOZIEMCY WEDŁUG WOJEWÓDZTW W 2016 R.</a:t>
            </a:r>
            <a:endParaRPr lang="pl-PL" sz="1800" dirty="0">
              <a:latin typeface="Cambria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827584" y="1844824"/>
          <a:ext cx="7317105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449" y="381000"/>
            <a:ext cx="7317105" cy="9144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- CUDZOZIEMCY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WOJEWÓDZTW W 2017 R.</a:t>
            </a:r>
            <a:endParaRPr lang="pl-PL" sz="1800" dirty="0">
              <a:latin typeface="Cambria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899592" y="1844824"/>
          <a:ext cx="7317105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3449" y="381000"/>
            <a:ext cx="7317105" cy="9144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- CUDZOZIEMCY WEDŁUG WOJEWÓDZTW W I PÓŁROCZU 2018 R.</a:t>
            </a:r>
            <a:endParaRPr lang="pl-PL" sz="1800" dirty="0">
              <a:latin typeface="Cambria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899592" y="1484784"/>
          <a:ext cx="7317105" cy="4983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8020" y="1710334"/>
          <a:ext cx="8676456" cy="4597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LICZBA WYDANYCH ZEZWOLEŃ NA PRACĘ SEZONOWĄ CUDZOZIEMCA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 WOJEWÓDZTWIE KUJAWSKO-POMORSKIM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STANU NA 30.11.2018 R.  </a:t>
            </a:r>
            <a:r>
              <a:rPr lang="pl-PL" sz="1800" b="1" dirty="0" smtClean="0">
                <a:solidFill>
                  <a:srgbClr val="C00000"/>
                </a:solidFill>
                <a:latin typeface="Cambria" pitchFamily="18" charset="0"/>
              </a:rPr>
              <a:t>                                                             </a:t>
            </a:r>
            <a:br>
              <a:rPr lang="pl-PL" sz="1800" b="1" dirty="0" smtClean="0">
                <a:solidFill>
                  <a:srgbClr val="C00000"/>
                </a:solidFill>
                <a:latin typeface="Cambria" pitchFamily="18" charset="0"/>
              </a:rPr>
            </a:br>
            <a:endParaRPr lang="pl-PL" sz="1800" b="1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323528" y="1628800"/>
          <a:ext cx="8676456" cy="4886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/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LICZBA OŚWIADCZEŃ O POWIERZENIU PRACY CUDZOZIEMCOWI  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 WOJEWÓDZTWIE KUJAWSKO-POMORSKIM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STANU NA 30.11.2018 R.</a:t>
            </a:r>
            <a:r>
              <a:rPr lang="pl-PL" sz="1800" b="1" dirty="0" smtClean="0">
                <a:solidFill>
                  <a:srgbClr val="C00000"/>
                </a:solidFill>
                <a:latin typeface="Cambria" pitchFamily="18" charset="0"/>
              </a:rPr>
              <a:t>                                                               </a:t>
            </a:r>
            <a:br>
              <a:rPr lang="pl-PL" sz="1800" b="1" dirty="0" smtClean="0">
                <a:solidFill>
                  <a:srgbClr val="C00000"/>
                </a:solidFill>
                <a:latin typeface="Cambria" pitchFamily="18" charset="0"/>
              </a:rPr>
            </a:br>
            <a:endParaRPr lang="pl-PL" sz="1800" b="1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82402"/>
          </a:xfr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LICZBA ZAREJESTROWANYCH OŚWIADCZEŃ O ZAMIARZE POWIERZENIA PRACY CUDZOZIEMCOWI  W  WOJEWÓDZTWIE KUJAWSKO-POMORSKIM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 LATACH 2007–2017 ORAZ  NOWE ŚCIEŻKI DOSTĘPU CUDZOZIEMCA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DO POLSKIEGO RYNKU WEDŁUG STANU NA 30.11.2018 R. </a:t>
            </a:r>
            <a:endParaRPr lang="pl-PL" sz="1800" dirty="0" smtClean="0">
              <a:solidFill>
                <a:srgbClr val="002060"/>
              </a:solidFill>
              <a:latin typeface="Cambria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611560" y="1916832"/>
          <a:ext cx="8033792" cy="4632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8963" y="152400"/>
            <a:ext cx="8403238" cy="114300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DLA CUDZOZIEMCÓW  WEDŁUG POWIATOWYCH URZĘDÓW PRACY  W WOJEWÓDZTWIE KUJAWSKO-POMORSKIM   </a:t>
            </a:r>
            <a:b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800" b="1" dirty="0" smtClean="0">
                <a:solidFill>
                  <a:srgbClr val="002060"/>
                </a:solidFill>
                <a:latin typeface="Cambria" pitchFamily="18" charset="0"/>
              </a:rPr>
              <a:t>WEDŁUG STANU NA 30.11.2018 R.</a:t>
            </a:r>
            <a:endParaRPr lang="pl-PL" sz="1800" dirty="0">
              <a:latin typeface="Cambria" pitchFamily="18" charset="0"/>
            </a:endParaRP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856282" y="1600200"/>
          <a:ext cx="7317105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0" y="692696"/>
            <a:ext cx="2267744" cy="165618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pl-PL" sz="2000" b="1" dirty="0" smtClean="0">
                <a:solidFill>
                  <a:srgbClr val="C00000"/>
                </a:solidFill>
              </a:rPr>
              <a:t/>
            </a:r>
            <a:br>
              <a:rPr lang="pl-PL" sz="2000" b="1" dirty="0" smtClean="0">
                <a:solidFill>
                  <a:srgbClr val="C00000"/>
                </a:solidFill>
              </a:rPr>
            </a:br>
            <a: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  <a:t>REJESTRACJA OŚWIADCZEŃ     O  POWIERZENIU  PRACY CUDZOZIEMCOWI                    </a:t>
            </a:r>
            <a:b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</a:br>
            <a:r>
              <a:rPr lang="pl-PL" sz="1300" b="1" dirty="0" smtClean="0">
                <a:solidFill>
                  <a:srgbClr val="002060"/>
                </a:solidFill>
                <a:latin typeface="Cambria" pitchFamily="18" charset="0"/>
              </a:rPr>
              <a:t>W WOJEWÓDZTWIE KUJAWSKO-POMORSKIM      WG STANU NA 30.11.2018 R.</a:t>
            </a:r>
            <a:endParaRPr lang="pl-PL" sz="1300" dirty="0">
              <a:solidFill>
                <a:srgbClr val="002060"/>
              </a:solidFill>
              <a:latin typeface="Cambria" pitchFamily="18" charset="0"/>
            </a:endParaRPr>
          </a:p>
        </p:txBody>
      </p:sp>
      <p:graphicFrame>
        <p:nvGraphicFramePr>
          <p:cNvPr id="5" name="Symbol zastępczy zawartości 3"/>
          <p:cNvGraphicFramePr>
            <a:graphicFrameLocks noGrp="1"/>
          </p:cNvGraphicFramePr>
          <p:nvPr>
            <p:ph type="pic" idx="4294967295"/>
          </p:nvPr>
        </p:nvGraphicFramePr>
        <p:xfrm>
          <a:off x="2339753" y="260350"/>
          <a:ext cx="6408712" cy="612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18709390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226</Words>
  <Application>Microsoft Office PowerPoint</Application>
  <PresentationFormat>Pokaz na ekranie (4:3)</PresentationFormat>
  <Paragraphs>69</Paragraphs>
  <Slides>13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4" baseType="lpstr">
      <vt:lpstr>Motyw pakietu Office</vt:lpstr>
      <vt:lpstr> SYTUACJA BIEŻĄCA </vt:lpstr>
      <vt:lpstr>REJESTRACJA OŚWIADCZEŃ - CUDZOZIEMCY WEDŁUG WOJEWÓDZTW W 2016 R.</vt:lpstr>
      <vt:lpstr>REJESTRACJA OŚWIADCZEŃ - CUDZOZIEMCY  WEDŁUG WOJEWÓDZTW W 2017 R.</vt:lpstr>
      <vt:lpstr>REJESTRACJA OŚWIADCZEŃ - CUDZOZIEMCY WEDŁUG WOJEWÓDZTW W I PÓŁROCZU 2018 R.</vt:lpstr>
      <vt:lpstr>LICZBA WYDANYCH ZEZWOLEŃ NA PRACĘ SEZONOWĄ CUDZOZIEMCA  W WOJEWÓDZTWIE KUJAWSKO-POMORSKIM  WEDŁUG STANU NA 30.11.2018 R.                                                                </vt:lpstr>
      <vt:lpstr> LICZBA OŚWIADCZEŃ O POWIERZENIU PRACY CUDZOZIEMCOWI    W WOJEWÓDZTWIE KUJAWSKO-POMORSKIM  WEDŁUG STANU NA 30.11.2018 R.                                                                </vt:lpstr>
      <vt:lpstr>LICZBA ZAREJESTROWANYCH OŚWIADCZEŃ O ZAMIARZE POWIERZENIA PRACY CUDZOZIEMCOWI  W  WOJEWÓDZTWIE KUJAWSKO-POMORSKIM  W LATACH 2007–2017 ORAZ  NOWE ŚCIEŻKI DOSTĘPU CUDZOZIEMCA  DO POLSKIEGO RYNKU WEDŁUG STANU NA 30.11.2018 R. </vt:lpstr>
      <vt:lpstr>REJESTRACJA OŚWIADCZEŃ DLA CUDZOZIEMCÓW  WEDŁUG POWIATOWYCH URZĘDÓW PRACY  W WOJEWÓDZTWIE KUJAWSKO-POMORSKIM    WEDŁUG STANU NA 30.11.2018 R.</vt:lpstr>
      <vt:lpstr> REJESTRACJA OŚWIADCZEŃ     O  POWIERZENIU  PRACY CUDZOZIEMCOWI                     W WOJEWÓDZTWIE KUJAWSKO-POMORSKIM      WG STANU NA 30.11.2018 R.</vt:lpstr>
      <vt:lpstr> WYDAWANIE ZEZWOLEŃ  NA PRACĘ SEZONOWĄ CUDZOZIEMCA  WG STANU NA  30.11.2018 R.</vt:lpstr>
      <vt:lpstr>REJESTRACJA OŚWIADCZEŃ WEDŁUG PAŃSTWA POCHODZENIA CUDZOZIEMCA  W WOJEWÓDZTWIE KUJAWSKO-POMORSKIM   WEDŁUG STANU NA 30.11.2018 R. (63 843)</vt:lpstr>
      <vt:lpstr>WYDAWANIE ZEZWOLEŃ NA PRACĘ SEZONOWĄ CUDZOZIEMCA                          W WOJEWÓDZTWIE KUJAWSKO-POMORSKIM   WEDŁUG STANU NA 30.11.2018 R. (1 550)</vt:lpstr>
      <vt:lpstr>ZATRUDNIANIE CUDZOZIEMCÓW W 2018 W RAMACH PROCEDUR OBSŁUGIWANYCH PRZEZ POWIATOWE URZĘDY PRACY (65 393)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WUP Mariola Wilmanowicz</dc:creator>
  <cp:lastModifiedBy>magdalenazboinska</cp:lastModifiedBy>
  <cp:revision>363</cp:revision>
  <dcterms:created xsi:type="dcterms:W3CDTF">2018-06-04T09:38:49Z</dcterms:created>
  <dcterms:modified xsi:type="dcterms:W3CDTF">2018-12-20T13:07:09Z</dcterms:modified>
</cp:coreProperties>
</file>